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56" r:id="rId2"/>
    <p:sldId id="258" r:id="rId3"/>
    <p:sldId id="287" r:id="rId4"/>
    <p:sldId id="260" r:id="rId5"/>
    <p:sldId id="327" r:id="rId6"/>
    <p:sldId id="262" r:id="rId7"/>
    <p:sldId id="296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273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나눔바른고딕" panose="020B0603020101020101" pitchFamily="50" charset="-127"/>
      <p:regular r:id="rId30"/>
      <p:bold r:id="rId31"/>
    </p:embeddedFont>
    <p:embeddedFont>
      <p:font typeface="나눔바른고딕OTF Light" panose="02000303000000000000" pitchFamily="50" charset="-127"/>
      <p:regular r:id="rId32"/>
    </p:embeddedFont>
    <p:embeddedFont>
      <p:font typeface="맑은 고딕" panose="020B0503020000020004" pitchFamily="50" charset="-127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427"/>
    <a:srgbClr val="F08502"/>
    <a:srgbClr val="FFFCDB"/>
    <a:srgbClr val="D1C1B1"/>
    <a:srgbClr val="2C76BD"/>
    <a:srgbClr val="FAC03D"/>
    <a:srgbClr val="FF0F91"/>
    <a:srgbClr val="F8B61D"/>
    <a:srgbClr val="D1D2D4"/>
    <a:srgbClr val="F05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77580" autoAdjust="0"/>
  </p:normalViewPr>
  <p:slideViewPr>
    <p:cSldViewPr snapToGrid="0">
      <p:cViewPr>
        <p:scale>
          <a:sx n="75" d="100"/>
          <a:sy n="75" d="100"/>
        </p:scale>
        <p:origin x="1112" y="1088"/>
      </p:cViewPr>
      <p:guideLst>
        <p:guide orient="horz" pos="2137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성폭력과 온라인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그루밍이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무엇인지 알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예방을 위해 우리가 할 수 있는 일들에 대해 이야기할 수 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피해 시 상담을 받거나 신고할 수 있는 곳을 기억한다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201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피해를 예방할 수 있는 방법을 찾아봐요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예방과 대처 방법을 알아보는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휴대폰 번호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주민번호 등의 개인정보는 범죄에 악용될 수 있으며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모르는 사람이 보내 온 링크나 파일을 여는 순간 개인정보를 빼내는 해킹파일이 설치될 수도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타인의 개인정보를 올리거나 전송하는 일은 불법이며 명백한 범죄행위입니다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5626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피해를 예방할 수 있는 방법을 찾아봐요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예방과 대처 방법을 알아보는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슬라이드를 함께 읽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“피해자 잘못이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아닙니다”라는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문구를 함께 읽습니다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미디어는 다양한 장점이 있지만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반면에 주의해야 할 점도 있습니다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로운 친구를 만나고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즐겁고 새로운 소식을 전하기도 하며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여러가지 유용한 정보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빠르게 교환하기도 하지만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이러한 장점을 나쁜 마음으로 악용하는 일부 사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람들로 인해 범죄라는 원치 않는 경험을 하게 될 수도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피해자들은 피해를 경험하는 순간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개인정보를 알려준 것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조금 더 조심하지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못한 것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상대를 믿었던 것</a:t>
            </a:r>
            <a:r>
              <a:rPr lang="en-US" altLang="ko-KR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상황을 심각하게 생각하지 않았던 것 등을 후회하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며 자책하는 경우가 많습니다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혹은 친구의 피해 경험을 들었을 때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속상한 마음에 ‘왜 조심하지 않았냐’ 또는 ‘왜 정보를 </a:t>
            </a:r>
            <a:r>
              <a:rPr lang="ko-KR" altLang="en-US" sz="1050" u="none" kern="0" spc="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알려주었냐’는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말을 하게 될 수 있습니다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그러나 이런 일들은 피해를 경험한 사람이 아니라 디지털 환경을 악용하여 나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쁜 일을 한 사람의 잘못이자 문제입니다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모르고 한 일이든 장난으로 생각한 것이든 계획하여 접근하고 협박한 일이든 누군가를 아프게 하고 괴롭히는 사람의 잘못입니다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795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피해를 예방할 수 있는 방법을 찾아봐요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예방과 대처 방법을 알아보는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지털 성폭력이 발생했을 경우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상담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신고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삭제지원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수사지원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법률지원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심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리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및 의료지원 등 다양한 도움을 받을 수 있는 기관들을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알아둡니다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참고자료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도움을 제공하는 기관의 지원 내용</a:t>
            </a:r>
          </a:p>
          <a:p>
            <a:pPr marL="108000" marR="0" indent="-108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여성긴급전화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1366 :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전문 상담소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각 지역 경찰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 기관 등 연계</a:t>
            </a:r>
          </a:p>
          <a:p>
            <a:pPr marL="108000" marR="0" indent="-108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디지털성범죄피해자지원센터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상담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초기대응방법 안내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삭제지원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수사지원 등</a:t>
            </a:r>
          </a:p>
          <a:p>
            <a:pPr marL="108000" marR="0" indent="-108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한국사이버성폭력대응센터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상담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삭제지원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수사지원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법률지원 등</a:t>
            </a:r>
          </a:p>
          <a:p>
            <a:pPr marL="108000" marR="0" indent="-108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한국성폭력상담소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한국여성민우회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성폭력상담소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한국여성의전화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상담 및 심리 지원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법률지원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의료지원 등</a:t>
            </a: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6952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예방을 위해 기억해요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피해자가 도움을 청하거나 말하기 어려운 상황에 대해 이해합니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피해자가 주변의 가까운 사람에게 도움을 청하지 못하는 경우가 있다면 그 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유가 무엇일지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예상답변 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자기가 잘못했다고 생각해서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말하기 창피해서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나의 사진이나 영상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유포되었다는 사실을 가까운 사람이 아는 것이 힘들고 괴로워서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아무도 도움을 줄 수 없다고 생각해서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 유포될까 무서워서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소문날까 걱정되고 두려워서 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69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예방을 위해 기억해요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피해자가 도움을 청하거나 말하기 어려운 상황에 대해 이해합니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대답을 정리하여 설명합니다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앞에서 설명한 것과 같이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경험한 것은 피해자의 잘못이 아닙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성과 관련한 일로 피해를 입은 것은 창피한 일이 아니라 나의 권리를 침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 받은 것입니다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피해자가 유포 또는 소문이 날까 걱정하거나 무서워하지 않도록 우리는 피해</a:t>
            </a: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자를 지지하고 도와주는 주변인으로의 역할과 책임이 있습니다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사회는 피해자가 피해를 말할 수 있는 환경을 만들어 주어야 합니다</a:t>
            </a:r>
            <a:r>
              <a:rPr lang="en-US" altLang="ko-KR" sz="1050" u="none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0190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예방을 위해 기억해요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피해자가 도움을 청하거나 말하기 어려운 상황에 대해 이해합니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어려움을 이해한 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기억해야 할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가지가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상황에도 피해자 잘못이 아니라는 것을 기억합니다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피해자가 용기를 내어 말하는 순간 도움을 받을 수 있고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누군가의 ‘</a:t>
            </a:r>
            <a:r>
              <a:rPr lang="ko-KR" altLang="en-US" sz="1050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말하기’</a:t>
            </a:r>
            <a:r>
              <a:rPr lang="ko-KR" altLang="en-US" sz="1050" kern="0" spc="-1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숨어있는 또 다른 피해를 막는 출발이 되기도 합니다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‘말하기’ 대상은 믿을 수 있는 친구</a:t>
            </a:r>
            <a:r>
              <a:rPr lang="en-US" altLang="ko-KR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보호자</a:t>
            </a:r>
            <a:r>
              <a:rPr lang="en-US" altLang="ko-KR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부모님</a:t>
            </a:r>
            <a:r>
              <a:rPr lang="en-US" altLang="ko-KR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</a:t>
            </a:r>
            <a:r>
              <a:rPr lang="ko-KR" altLang="en-US" sz="1050" kern="0" spc="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선생님뿐만</a:t>
            </a:r>
            <a:r>
              <a:rPr lang="ko-KR" altLang="en-US" sz="1050" kern="0" spc="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아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니라 상담소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지원센터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), 1366</a:t>
            </a:r>
            <a:r>
              <a:rPr lang="ko-KR" altLang="en-US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까지도 포함됩니다</a:t>
            </a:r>
            <a:r>
              <a:rPr lang="en-US" altLang="ko-KR" sz="1050" kern="0" spc="-1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04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친구로서 소문과 험담은 단호하게 중지시켜야 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가지를 함께 읽으며 수업을 마무리합니다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73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환경에서 일어날 수 있는 일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 차시에서 배웠던 디지털 미디어 환경에서 자주 일어나는 디지털 성폭력 사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례를 기억해 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상대방의 동의없이 타인의 신체를 촬영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불법촬영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하거나 사진을 합성하여 이를 유포 또는 유포한다는 협박을 하는 행위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원치 않는 성적 농담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성적 모욕을 하는 등의 타인의 권리를 침해하는 모든 행위를 말합니다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44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사례 읽기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사례를 읽으며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예방할 수 있는 방법을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사례의 제목과 말풍선 속 내용을 읽어봅니다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나와 관심사가 아주 똑같아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잘 통한다고 좋아하며 친해졌는데</a:t>
            </a:r>
            <a:r>
              <a:rPr lang="en-US" altLang="ko-KR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알고 봤더니 상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방은 나의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통해 내가 무엇을 좋아하는지 찾아보고 접근한 사례입니다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성폭력은 처음부터 무서운 협박으로 시작되는 것이 아니라 친구처럼 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가올 수도 있고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그렇게 친해지면서 마음을 놓을 즈음 피해가 시작되는 경우가 많습니다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0970" marR="0" indent="-14097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아라언니가 알려주는 디지털성범죄 알아차리기 </a:t>
            </a:r>
            <a:b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여성가족부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한국여성인권진흥원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2020) : http://asq.kr/jpDJVYLr4AFWG8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306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사례 읽기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사례를 읽으며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예방할 수 있는 방법을 생각해 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사례의 제목과 말풍선 속 내용을 읽어봅니다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게임을 통해 만난 친구가 내가 힘들 때 위로도 해주고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 생일에는 </a:t>
            </a:r>
            <a:r>
              <a:rPr lang="ko-KR" altLang="en-US" sz="1050" u="none" kern="0" spc="-4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프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티콘도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보내주길래 친구가 됐다고 생각하고 나의 개인정보를 알려줬는데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 프로필 사진을 이상한 사진들과 합성하고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자신이 시키는 대로 하지 않으면 학교에 내 합성 사진을 뿌리겠다고 협박한 사례입니다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개인정보를 직접적으로 알려주지 않더라도 내가 올린 글</a:t>
            </a:r>
            <a:r>
              <a:rPr lang="en-US" altLang="ko-KR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사진</a:t>
            </a:r>
            <a:r>
              <a:rPr lang="en-US" altLang="ko-KR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해시태그</a:t>
            </a:r>
            <a:r>
              <a:rPr lang="en-US" altLang="ko-KR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6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친구 태그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등으로 나이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사는 곳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학교 등을 알아내거나 짐작할 수 있다는 것을 설명합니다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0970" marR="0" indent="-140970" algn="l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아라언니가 알려주는 디지털성범죄 알아차리기</a:t>
            </a:r>
            <a:b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여성가족부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한국여성인권진흥원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2020) : http://asq.kr/jpDJVYLr4AFWG8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568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사례 읽기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사례를 읽으며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예방할 수 있는 방법을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사례의 제목과 말풍선 속 내용을 읽어봅니다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에서 만난 사람 중에는 다른 사람의 계정을 해킹하거나 인터넷에 올라온 다른 사람의 사진을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가져다가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자신인 척 속이는 사람들도 있다는 것을 기억합니다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47320" marR="0" indent="-14732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아라언니가 알려주는 디지털성범죄 알아차리기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여성가족부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한국여성인권진흥원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2020)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http://asq.kr/jpDJVYLr4AFWG8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82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그루밍이란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무엇일까요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무엇인지 알기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그루밍에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대해 학습하기에 앞서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만난 사람과 어떤 이야기를 나눌 수 있을지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 만난 사람을 얼마나 신뢰할 수 있을지에 대해 자유롭게 이야기 나눕니다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이전 차시에서 공부했던 디지털 미디어 환경의 익명성을 떠올리며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자신의 본 모습을 감추기 쉬운 온라인 공간의 특성에 주목하도록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그루밍이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무엇인지 알고 있는지에 대해 이야기해 봅니다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그루밍’이란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상대에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게 접근하여 친밀감을 쌓은 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관계를 이용하여 피해자를 통제하는 행위를 의미합니다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무엇인지 자유롭게 이야기해 보도록 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라인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그루밍과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마찬가지로 상대에게 접근하여 친밀함을 쌓은 뒤 특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히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범죄자가 피해 아동에 대한 성적인 착취와 학대를 하기 위한 목적을 가지고 시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작합니다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상에서 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청소년들의 관심사와 취미를 공유하여 이들에게 정신적 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지와 공감을 제공하는 과정에서 이루어집니다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피해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가해자의 성적인 접근 의도를 아는 것과는 무관하게 피해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성적 행동이나 대화에 참여하도록 유혹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유인하는 온라인 상에서 이루어지는 범죄 행동입니다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622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그루밍이란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무엇일까요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과정을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청소년에 대한 성적 학대를 목적으로 피해자를 유인하는 행위를 말합니다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따라서 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아동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신뢰를 얻을 의도로 이들과 상호작용하기 위해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관심사와 취미를 공유하고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정신적 지지와 공감을 제공하는 과정에서 이루어집니다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구체적인 과정은 다음과 같습니다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marR="0" lvl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Tx/>
              <a:buNone/>
              <a:tabLst>
                <a:tab pos="1172210" algn="l"/>
              </a:tabLst>
            </a:pPr>
            <a:endParaRPr lang="en-US" altLang="ko-KR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 고르기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가해자는 온라인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그루밍의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대상을 찾고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피해자의 신뢰 얻기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공감하는 척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이해하는 척하며 신뢰를 쌓습니다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가해자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신뢰를 바탕으로 아동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청소년에게 우리가 특별한 사이라는 느낌을 갖도록 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욕구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충족시켜주기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가해자는 게임아이템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문화상품권 등 작지만 의미 있는 선물을 주거나 고민을 들어주는 등 피해 아동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욕구를 충족시켜 줍니다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단계에서 피해 아동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청소년은 가해자에게 신뢰를 가지게 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고립시키기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지속적으로 가족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친구</a:t>
            </a:r>
            <a:r>
              <a:rPr lang="en-US" altLang="ko-KR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보호자와 분리시키는 상황을 만들어 피해 아동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년이 가해자에게 의존하도록 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504000" marR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tabLst>
                <a:tab pos="1172210" algn="l"/>
              </a:tabLs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관계 통제하기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가해자는 관계를 통제하며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원하는 것을 요구합니다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9243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그루밍이란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무엇일까요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그루밍을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예방하기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아동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청소년의 마음에 부담을 주고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경계심을 낮추게 하여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적 행동 또는 대화에 참여하도록 유인합니다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누군가 나에게 선물을 주거나 친밀감을 내세워 내 마음에 부담을 지우며 나의 마음을 조종하려는 시도는 나를 존중하지 않은 행동입니다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그루밍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피해를 입었거나 입고 있는 것 같다고 느껴질 때에는 믿을 수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있는 어른들에게 알리고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보호를 요청해야 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특히 대화 중에 불쾌감이 느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껴지면 단호하게 그만두어도 괜찮습니다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en-US" altLang="ko-KR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098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피해를 예방할 수 있는 방법을 찾아봐요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 예방과 대처 방법을 알아보는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각자 메모지를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2~3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장씩 나누어 가지고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성폭력을 예방하기 위해 할 수 있는 일을 생각해 적어봅니다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앞서 이야기했던 사례들을 다시 한 번 보여주면서 구체적인 행동을 적어보도록 지도합니다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사람씩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적은 내용을 발표한 후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칠판에 메모지를 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예상답변 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개인정보를 올리거나 전송하지 않는다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잘 모르는 사람이 보낸 링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크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 파일을 클릭하지 않는다</a:t>
            </a:r>
            <a:r>
              <a:rPr lang="en-US" altLang="ko-KR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문화상품권이나 게임 아이템을 준다는 사람에게 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답하지 않는다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채팅방에서 나온다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차단 한다 등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l"/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21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5FF21F-919C-4E80-A14D-A49A7F8F8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0F7F8-21C2-4048-9E93-5740F0CB8D2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FF3DADA1-6536-4436-8B2F-552E757D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6050CD3-2A9F-4128-A169-3AA98B33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304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2E72-2F32-4442-B844-10350B0134C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B28182D-2CCF-49BD-8A70-4B8A195C11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E2E72-2F32-4442-B844-10350B0134C5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7033E79-0AD1-4BBB-8975-7F4BD4481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95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5A1D51B-558B-49BA-B3FB-17774D94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90C6-C9E0-4E38-86DA-B906B9FB7BE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2E40A-A5E9-4549-974D-45C3A71D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3E22E18-9FA7-4F62-886C-8D12267DB1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7D8A4E2-FADB-4CCF-A44A-D72E22345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B1BE5-2B10-4A3C-A498-7152A73EE1A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75D3B1A-55FC-4EE6-B073-2A2439A0A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6B16-85EB-4557-A823-541C9108D74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17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3FCF-9CDB-4C97-9814-7BBF8F6814E7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E6713C0-4C18-4FEC-94F8-CBCB9D313D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F9458C-C6D1-46F4-9EBE-6D9CAF04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1A09-40FF-400E-AF1A-E2526FF3187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75BB99-644D-47F0-B159-62E8333A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318E43C-179A-425A-9C01-A09B8B008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CB8A-15BD-45DF-8162-E5002096E25A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562AF47-B3D4-4E39-A882-E4CD98FB0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FCB8A-15BD-45DF-8162-E5002096E25A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2C28523-8FF5-445D-9800-D1A5D3917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4BBA30-D0DD-48A3-9001-4C7FBD3D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8243-A3DA-42BB-9634-BE3ED1BF24A6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DC95B-54C0-4444-808F-99E48E8A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DD3A6AC-81CD-458B-BD44-E51AC29E7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생각 더하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179E63-C481-40E8-B33B-91EBCB8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159B3-8CA3-44AF-A7BD-57FDCDD2300B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9079AD-2405-44F7-87E2-6542C210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0D8D65-FBAB-435E-BA65-2F30276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92906CD-EA5F-4416-84D5-589BC32A3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1D325-75D4-4928-AFDE-0F038D079230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3" r:id="rId2"/>
    <p:sldLayoutId id="2147483661" r:id="rId3"/>
    <p:sldLayoutId id="2147483662" r:id="rId4"/>
    <p:sldLayoutId id="2147483664" r:id="rId5"/>
    <p:sldLayoutId id="2147483665" r:id="rId6"/>
    <p:sldLayoutId id="2147483672" r:id="rId7"/>
    <p:sldLayoutId id="2147483666" r:id="rId8"/>
    <p:sldLayoutId id="2147483667" r:id="rId9"/>
    <p:sldLayoutId id="2147483668" r:id="rId10"/>
    <p:sldLayoutId id="2147483673" r:id="rId11"/>
    <p:sldLayoutId id="2147483669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eduequlity.kr/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7374C4D-C4B8-4D98-9EF0-08ED0B718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594534" y="2588971"/>
              <a:ext cx="3954929" cy="132343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 </a:t>
              </a:r>
              <a:r>
                <a:rPr lang="ko-KR" altLang="en-US" sz="40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그루밍이란</a:t>
              </a:r>
              <a:endPara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4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1868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D66AABC-C5F6-49A3-B58A-6C3A0A326F3C}"/>
              </a:ext>
            </a:extLst>
          </p:cNvPr>
          <p:cNvGrpSpPr/>
          <p:nvPr/>
        </p:nvGrpSpPr>
        <p:grpSpPr>
          <a:xfrm>
            <a:off x="545584" y="1258819"/>
            <a:ext cx="8052832" cy="4797562"/>
            <a:chOff x="545584" y="1258819"/>
            <a:chExt cx="8052832" cy="4797562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4205C4B2-DC90-4D15-806B-CF84177C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584" y="1258819"/>
              <a:ext cx="8052832" cy="4797562"/>
            </a:xfrm>
            <a:prstGeom prst="rect">
              <a:avLst/>
            </a:prstGeom>
          </p:spPr>
        </p:pic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CE5FD79F-14B9-4C62-9B7E-590CE9638CC5}"/>
                </a:ext>
              </a:extLst>
            </p:cNvPr>
            <p:cNvGrpSpPr/>
            <p:nvPr/>
          </p:nvGrpSpPr>
          <p:grpSpPr>
            <a:xfrm>
              <a:off x="1351784" y="2902992"/>
              <a:ext cx="2953518" cy="1322835"/>
              <a:chOff x="1523616" y="2891407"/>
              <a:chExt cx="2953518" cy="1322835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BC4E62CF-C006-4505-BF51-C5D65B1FE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616" y="2891407"/>
                <a:ext cx="2953518" cy="132283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A7251B-CFD6-44F2-8E62-87439949E09D}"/>
                  </a:ext>
                </a:extLst>
              </p:cNvPr>
              <p:cNvSpPr txBox="1"/>
              <p:nvPr/>
            </p:nvSpPr>
            <p:spPr>
              <a:xfrm>
                <a:off x="1749448" y="2980828"/>
                <a:ext cx="2544286" cy="789960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온라인에서 만난 사람을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얼마나 믿을 수 있을까요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6CD050FD-D8E4-47E8-8AD0-225208FD6955}"/>
                </a:ext>
              </a:extLst>
            </p:cNvPr>
            <p:cNvGrpSpPr/>
            <p:nvPr/>
          </p:nvGrpSpPr>
          <p:grpSpPr>
            <a:xfrm>
              <a:off x="4572000" y="2364335"/>
              <a:ext cx="3642367" cy="1319787"/>
              <a:chOff x="4572000" y="2487556"/>
              <a:chExt cx="3642367" cy="1319787"/>
            </a:xfrm>
          </p:grpSpPr>
          <p:pic>
            <p:nvPicPr>
              <p:cNvPr id="15" name="그림 14">
                <a:extLst>
                  <a:ext uri="{FF2B5EF4-FFF2-40B4-BE49-F238E27FC236}">
                    <a16:creationId xmlns:a16="http://schemas.microsoft.com/office/drawing/2014/main" id="{0A029070-BA3C-466D-8C26-8ECD923961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2487556"/>
                <a:ext cx="3642367" cy="131978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71F14F1-BCE8-48E5-89B9-984D1A3EF92F}"/>
                  </a:ext>
                </a:extLst>
              </p:cNvPr>
              <p:cNvSpPr txBox="1"/>
              <p:nvPr/>
            </p:nvSpPr>
            <p:spPr>
              <a:xfrm>
                <a:off x="4829420" y="2590047"/>
                <a:ext cx="3211135" cy="789960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온라인에서 만난 사람과</a:t>
                </a:r>
                <a:endPara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lnSpc>
                    <a:spcPts val="28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어떤 이야기를 나눌 수 있을까요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0CE53E8F-45FC-42AC-ADC8-B421EAB96AC4}"/>
                </a:ext>
              </a:extLst>
            </p:cNvPr>
            <p:cNvGrpSpPr/>
            <p:nvPr/>
          </p:nvGrpSpPr>
          <p:grpSpPr>
            <a:xfrm>
              <a:off x="1351784" y="4725544"/>
              <a:ext cx="3544831" cy="926594"/>
              <a:chOff x="1351784" y="4845050"/>
              <a:chExt cx="3544831" cy="926594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B7D42AA5-8E03-449F-96B0-C3D8E24EA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1784" y="4845050"/>
                <a:ext cx="3544831" cy="926594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4F30950-B791-4B52-BC44-E8D0D281D79B}"/>
                  </a:ext>
                </a:extLst>
              </p:cNvPr>
              <p:cNvSpPr txBox="1"/>
              <p:nvPr/>
            </p:nvSpPr>
            <p:spPr>
              <a:xfrm>
                <a:off x="1582855" y="4922166"/>
                <a:ext cx="3108543" cy="43088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온라인 </a:t>
                </a:r>
                <a:r>
                  <a:rPr lang="ko-KR" altLang="en-US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그루밍이란</a:t>
                </a: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무엇일까요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3CFF2741-EAAB-486B-A53E-BAE9E24A3BE7}"/>
                </a:ext>
              </a:extLst>
            </p:cNvPr>
            <p:cNvGrpSpPr/>
            <p:nvPr/>
          </p:nvGrpSpPr>
          <p:grpSpPr>
            <a:xfrm>
              <a:off x="4896615" y="3926512"/>
              <a:ext cx="2813310" cy="896114"/>
              <a:chOff x="4496949" y="4006616"/>
              <a:chExt cx="2813310" cy="896114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77FFB5C7-56B7-443B-AD2A-4CA462DE5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6949" y="4006616"/>
                <a:ext cx="2813310" cy="89611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A949CD3-446F-4A31-996E-292ABCCC513A}"/>
                  </a:ext>
                </a:extLst>
              </p:cNvPr>
              <p:cNvSpPr txBox="1"/>
              <p:nvPr/>
            </p:nvSpPr>
            <p:spPr>
              <a:xfrm>
                <a:off x="4710448" y="4070034"/>
                <a:ext cx="2441694" cy="43088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ko-KR" altLang="en-US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그루밍이란</a:t>
                </a: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무엇일까요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4FC412B-DD6F-4D1E-8F43-802309A010C8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sz="17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그루밍이란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무엇일까요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9B02762-6221-4570-8567-E2E151336E90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9484D407-99AE-40F7-A90F-4B924DA97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5C9956D5-074C-4A2A-A50A-E3778F5DCA27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E2E0B3E-A87B-4655-AD11-32486FB2AD5C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952E99F-7ECA-46DA-869E-A981035E1814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5293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FC412B-DD6F-4D1E-8F43-802309A010C8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sz="17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그루밍이란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무엇일까요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998DC75-F3BB-4AF7-A979-E7DDA5624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625"/>
            <a:ext cx="9144000" cy="53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40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FC412B-DD6F-4D1E-8F43-802309A010C8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</a:t>
            </a:r>
            <a:r>
              <a:rPr lang="ko-KR" altLang="en-US" sz="17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그루밍이란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무엇일까요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66E6A0D-5E91-42EB-AD22-249A51BBD9FE}"/>
              </a:ext>
            </a:extLst>
          </p:cNvPr>
          <p:cNvGrpSpPr/>
          <p:nvPr/>
        </p:nvGrpSpPr>
        <p:grpSpPr>
          <a:xfrm>
            <a:off x="907755" y="1532385"/>
            <a:ext cx="7328490" cy="4132236"/>
            <a:chOff x="907755" y="1532385"/>
            <a:chExt cx="7328490" cy="4132236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28DAD2D-5D3D-4704-927D-09A15C10C6B5}"/>
                </a:ext>
              </a:extLst>
            </p:cNvPr>
            <p:cNvGrpSpPr/>
            <p:nvPr/>
          </p:nvGrpSpPr>
          <p:grpSpPr>
            <a:xfrm>
              <a:off x="907755" y="1532385"/>
              <a:ext cx="7328490" cy="2065820"/>
              <a:chOff x="907755" y="1625797"/>
              <a:chExt cx="7328490" cy="2065820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18EDD7C1-2AED-4B5B-8646-5EBA18A5C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755" y="1625797"/>
                <a:ext cx="569977" cy="448057"/>
              </a:xfrm>
              <a:prstGeom prst="rect">
                <a:avLst/>
              </a:prstGeom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C5407A3A-A019-4DDB-AFEA-5A6C2CC2A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666268" y="2973239"/>
                <a:ext cx="569977" cy="448057"/>
              </a:xfrm>
              <a:prstGeom prst="rect">
                <a:avLst/>
              </a:prstGeom>
            </p:spPr>
          </p:pic>
          <p:grpSp>
            <p:nvGrpSpPr>
              <p:cNvPr id="11" name="그룹 10">
                <a:extLst>
                  <a:ext uri="{FF2B5EF4-FFF2-40B4-BE49-F238E27FC236}">
                    <a16:creationId xmlns:a16="http://schemas.microsoft.com/office/drawing/2014/main" id="{A12B37B0-1437-4F2E-8231-974483C85E25}"/>
                  </a:ext>
                </a:extLst>
              </p:cNvPr>
              <p:cNvGrpSpPr/>
              <p:nvPr/>
            </p:nvGrpSpPr>
            <p:grpSpPr>
              <a:xfrm>
                <a:off x="1777504" y="1830776"/>
                <a:ext cx="2763012" cy="467107"/>
                <a:chOff x="1608963" y="2069660"/>
                <a:chExt cx="2763012" cy="467107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B65B50D3-7D90-4A7F-8863-39D0CA839D35}"/>
                    </a:ext>
                  </a:extLst>
                </p:cNvPr>
                <p:cNvSpPr txBox="1"/>
                <p:nvPr/>
              </p:nvSpPr>
              <p:spPr>
                <a:xfrm>
                  <a:off x="1732788" y="2069660"/>
                  <a:ext cx="2595582" cy="430887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내가 너에게 선물을 </a:t>
                  </a:r>
                  <a:r>
                    <a:rPr lang="ko-KR" altLang="en-US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줬잖아</a:t>
                  </a:r>
                  <a:endPara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6" name="사각형: 둥근 모서리 5">
                  <a:extLst>
                    <a:ext uri="{FF2B5EF4-FFF2-40B4-BE49-F238E27FC236}">
                      <a16:creationId xmlns:a16="http://schemas.microsoft.com/office/drawing/2014/main" id="{E667AC64-0485-4658-8168-7BDE0C857287}"/>
                    </a:ext>
                  </a:extLst>
                </p:cNvPr>
                <p:cNvSpPr/>
                <p:nvPr/>
              </p:nvSpPr>
              <p:spPr>
                <a:xfrm>
                  <a:off x="1608963" y="2088710"/>
                  <a:ext cx="2763012" cy="448057"/>
                </a:xfrm>
                <a:prstGeom prst="roundRect">
                  <a:avLst/>
                </a:prstGeom>
                <a:noFill/>
                <a:ln w="19050">
                  <a:solidFill>
                    <a:srgbClr val="FAC03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92167642-E452-4303-8979-1CC40E3BD833}"/>
                  </a:ext>
                </a:extLst>
              </p:cNvPr>
              <p:cNvGrpSpPr/>
              <p:nvPr/>
            </p:nvGrpSpPr>
            <p:grpSpPr>
              <a:xfrm>
                <a:off x="5410265" y="1862650"/>
                <a:ext cx="2225911" cy="471802"/>
                <a:chOff x="4999863" y="2047795"/>
                <a:chExt cx="2225911" cy="471802"/>
              </a:xfrm>
            </p:grpSpPr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6DF0E54-EE0B-45B7-9329-DCE66147EA90}"/>
                    </a:ext>
                  </a:extLst>
                </p:cNvPr>
                <p:cNvSpPr txBox="1"/>
                <p:nvPr/>
              </p:nvSpPr>
              <p:spPr>
                <a:xfrm>
                  <a:off x="5012196" y="2047795"/>
                  <a:ext cx="2201244" cy="419346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ko-KR" altLang="en-US" sz="15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너는 나를 믿지 못하는구나</a:t>
                  </a:r>
                </a:p>
              </p:txBody>
            </p:sp>
            <p:sp>
              <p:nvSpPr>
                <p:cNvPr id="48" name="사각형: 둥근 모서리 47">
                  <a:extLst>
                    <a:ext uri="{FF2B5EF4-FFF2-40B4-BE49-F238E27FC236}">
                      <a16:creationId xmlns:a16="http://schemas.microsoft.com/office/drawing/2014/main" id="{10EF4178-97FE-455C-AEC8-9E171A74DFBB}"/>
                    </a:ext>
                  </a:extLst>
                </p:cNvPr>
                <p:cNvSpPr/>
                <p:nvPr/>
              </p:nvSpPr>
              <p:spPr>
                <a:xfrm>
                  <a:off x="4999863" y="2071540"/>
                  <a:ext cx="2225911" cy="448057"/>
                </a:xfrm>
                <a:prstGeom prst="roundRect">
                  <a:avLst/>
                </a:prstGeom>
                <a:noFill/>
                <a:ln w="19050">
                  <a:solidFill>
                    <a:srgbClr val="FAC03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67ED5332-3C50-4A8D-84D5-4A01ADEA2A59}"/>
                  </a:ext>
                </a:extLst>
              </p:cNvPr>
              <p:cNvGrpSpPr/>
              <p:nvPr/>
            </p:nvGrpSpPr>
            <p:grpSpPr>
              <a:xfrm>
                <a:off x="4492487" y="2508779"/>
                <a:ext cx="2082498" cy="471802"/>
                <a:chOff x="4750102" y="4545293"/>
                <a:chExt cx="2082498" cy="471802"/>
              </a:xfrm>
            </p:grpSpPr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EF550BD-1255-4BB0-A05B-831FBC8E65CE}"/>
                    </a:ext>
                  </a:extLst>
                </p:cNvPr>
                <p:cNvSpPr txBox="1"/>
                <p:nvPr/>
              </p:nvSpPr>
              <p:spPr>
                <a:xfrm>
                  <a:off x="4798131" y="4545293"/>
                  <a:ext cx="1986441" cy="41934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ko-KR" altLang="en-US" sz="15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우리는 사귀는 </a:t>
                  </a:r>
                  <a:r>
                    <a:rPr lang="ko-KR" altLang="en-US" sz="15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사이잖아</a:t>
                  </a:r>
                  <a:endParaRPr lang="ko-KR" altLang="en-US" sz="15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  <p:sp>
              <p:nvSpPr>
                <p:cNvPr id="53" name="사각형: 둥근 모서리 52">
                  <a:extLst>
                    <a:ext uri="{FF2B5EF4-FFF2-40B4-BE49-F238E27FC236}">
                      <a16:creationId xmlns:a16="http://schemas.microsoft.com/office/drawing/2014/main" id="{7EBF3D84-CC21-41F9-A5B4-A3D78A156E48}"/>
                    </a:ext>
                  </a:extLst>
                </p:cNvPr>
                <p:cNvSpPr/>
                <p:nvPr/>
              </p:nvSpPr>
              <p:spPr>
                <a:xfrm>
                  <a:off x="4750102" y="4569038"/>
                  <a:ext cx="2082498" cy="448057"/>
                </a:xfrm>
                <a:prstGeom prst="roundRect">
                  <a:avLst/>
                </a:prstGeom>
                <a:noFill/>
                <a:ln w="19050">
                  <a:solidFill>
                    <a:srgbClr val="FAC03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655D8EA5-0CC0-420A-9F4D-1666D1877DFC}"/>
                  </a:ext>
                </a:extLst>
              </p:cNvPr>
              <p:cNvGrpSpPr/>
              <p:nvPr/>
            </p:nvGrpSpPr>
            <p:grpSpPr>
              <a:xfrm>
                <a:off x="2086044" y="3165481"/>
                <a:ext cx="5373910" cy="526136"/>
                <a:chOff x="3147060" y="5575334"/>
                <a:chExt cx="5373910" cy="526136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B40EF0C-5C3B-41B6-AEE9-3DE02FB3A811}"/>
                    </a:ext>
                  </a:extLst>
                </p:cNvPr>
                <p:cNvSpPr txBox="1"/>
                <p:nvPr/>
              </p:nvSpPr>
              <p:spPr>
                <a:xfrm>
                  <a:off x="3291653" y="5594383"/>
                  <a:ext cx="5229317" cy="430887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내 말을 들어주지 않으면 안 만나줄 거야</a:t>
                  </a:r>
                  <a:r>
                    <a:rPr lang="en-US" altLang="ko-KR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, </a:t>
                  </a:r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안 놀아줄 거야</a:t>
                  </a:r>
                </a:p>
              </p:txBody>
            </p:sp>
            <p:sp>
              <p:nvSpPr>
                <p:cNvPr id="55" name="사각형: 둥근 모서리 54">
                  <a:extLst>
                    <a:ext uri="{FF2B5EF4-FFF2-40B4-BE49-F238E27FC236}">
                      <a16:creationId xmlns:a16="http://schemas.microsoft.com/office/drawing/2014/main" id="{F906870D-948A-4183-998D-3C05F20EFCFC}"/>
                    </a:ext>
                  </a:extLst>
                </p:cNvPr>
                <p:cNvSpPr/>
                <p:nvPr/>
              </p:nvSpPr>
              <p:spPr>
                <a:xfrm>
                  <a:off x="3147060" y="5575334"/>
                  <a:ext cx="5373909" cy="526136"/>
                </a:xfrm>
                <a:prstGeom prst="roundRect">
                  <a:avLst/>
                </a:prstGeom>
                <a:noFill/>
                <a:ln w="19050">
                  <a:solidFill>
                    <a:srgbClr val="FAC03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237AC449-3304-4C00-B47A-E87D20E5E2E0}"/>
                  </a:ext>
                </a:extLst>
              </p:cNvPr>
              <p:cNvGrpSpPr/>
              <p:nvPr/>
            </p:nvGrpSpPr>
            <p:grpSpPr>
              <a:xfrm>
                <a:off x="1109469" y="2656075"/>
                <a:ext cx="2310574" cy="569768"/>
                <a:chOff x="1166553" y="2389752"/>
                <a:chExt cx="2310574" cy="569768"/>
              </a:xfrm>
            </p:grpSpPr>
            <p:grpSp>
              <p:nvGrpSpPr>
                <p:cNvPr id="7" name="그룹 6">
                  <a:extLst>
                    <a:ext uri="{FF2B5EF4-FFF2-40B4-BE49-F238E27FC236}">
                      <a16:creationId xmlns:a16="http://schemas.microsoft.com/office/drawing/2014/main" id="{E03174A3-9BA6-481D-8355-77BAC7BAB926}"/>
                    </a:ext>
                  </a:extLst>
                </p:cNvPr>
                <p:cNvGrpSpPr/>
                <p:nvPr/>
              </p:nvGrpSpPr>
              <p:grpSpPr>
                <a:xfrm>
                  <a:off x="1166553" y="2392928"/>
                  <a:ext cx="2310574" cy="566592"/>
                  <a:chOff x="1889952" y="3900764"/>
                  <a:chExt cx="2310574" cy="454206"/>
                </a:xfrm>
                <a:solidFill>
                  <a:schemeClr val="bg1"/>
                </a:solidFill>
              </p:grpSpPr>
              <p:sp>
                <p:nvSpPr>
                  <p:cNvPr id="51" name="사각형: 둥근 모서리 50">
                    <a:extLst>
                      <a:ext uri="{FF2B5EF4-FFF2-40B4-BE49-F238E27FC236}">
                        <a16:creationId xmlns:a16="http://schemas.microsoft.com/office/drawing/2014/main" id="{43B0F6E7-587C-4C7B-9670-E91371A25E79}"/>
                      </a:ext>
                    </a:extLst>
                  </p:cNvPr>
                  <p:cNvSpPr/>
                  <p:nvPr/>
                </p:nvSpPr>
                <p:spPr>
                  <a:xfrm>
                    <a:off x="1889952" y="3900764"/>
                    <a:ext cx="2310574" cy="454206"/>
                  </a:xfrm>
                  <a:prstGeom prst="roundRect">
                    <a:avLst/>
                  </a:prstGeom>
                  <a:grpFill/>
                  <a:ln w="19050">
                    <a:solidFill>
                      <a:srgbClr val="FAC03D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2AAAF84D-1B6E-44D4-A26E-6F5ABD2F4033}"/>
                      </a:ext>
                    </a:extLst>
                  </p:cNvPr>
                  <p:cNvSpPr txBox="1"/>
                  <p:nvPr/>
                </p:nvSpPr>
                <p:spPr>
                  <a:xfrm>
                    <a:off x="2040798" y="3900764"/>
                    <a:ext cx="2008883" cy="446276"/>
                  </a:xfrm>
                  <a:prstGeom prst="rect">
                    <a:avLst/>
                  </a:prstGeom>
                  <a:grpFill/>
                </p:spPr>
                <p:txBody>
                  <a:bodyPr wrap="none" rtlCol="0" anchor="ctr" anchorCtr="0">
                    <a:spAutoFit/>
                  </a:bodyPr>
                  <a:lstStyle/>
                  <a:p>
                    <a:pPr>
                      <a:lnSpc>
                        <a:spcPts val="2800"/>
                      </a:lnSpc>
                    </a:pPr>
                    <a:r>
                      <a:rPr lang="ko-KR" altLang="en-US" sz="2200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우리는 </a:t>
                    </a:r>
                    <a:r>
                      <a:rPr lang="ko-KR" altLang="en-US" sz="2200" b="1" dirty="0" err="1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친구잖아</a:t>
                    </a:r>
                    <a:endParaRPr lang="ko-KR" altLang="en-US" sz="22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endParaRPr>
                  </a:p>
                </p:txBody>
              </p:sp>
            </p:grpSp>
            <p:sp>
              <p:nvSpPr>
                <p:cNvPr id="56" name="사각형: 둥근 모서리 55">
                  <a:extLst>
                    <a:ext uri="{FF2B5EF4-FFF2-40B4-BE49-F238E27FC236}">
                      <a16:creationId xmlns:a16="http://schemas.microsoft.com/office/drawing/2014/main" id="{8C566BCF-7340-4660-97C5-AE183CA5C4F3}"/>
                    </a:ext>
                  </a:extLst>
                </p:cNvPr>
                <p:cNvSpPr/>
                <p:nvPr/>
              </p:nvSpPr>
              <p:spPr>
                <a:xfrm>
                  <a:off x="1166553" y="2389752"/>
                  <a:ext cx="2310574" cy="566592"/>
                </a:xfrm>
                <a:prstGeom prst="roundRect">
                  <a:avLst/>
                </a:prstGeom>
                <a:noFill/>
                <a:ln w="19050">
                  <a:solidFill>
                    <a:srgbClr val="FAC03D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AB5A1D-8CB3-4886-BD99-2FE767F4F978}"/>
                </a:ext>
              </a:extLst>
            </p:cNvPr>
            <p:cNvSpPr txBox="1"/>
            <p:nvPr/>
          </p:nvSpPr>
          <p:spPr>
            <a:xfrm>
              <a:off x="2663477" y="4139203"/>
              <a:ext cx="3772188" cy="152541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5700"/>
                </a:lnSpc>
              </a:pPr>
              <a:r>
                <a:rPr lang="ko-KR" altLang="en-US" sz="3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이런 말을 들어도</a:t>
              </a:r>
              <a:br>
                <a:rPr lang="en-US" altLang="ko-KR" sz="3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3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나의 마음은  </a:t>
              </a:r>
              <a:r>
                <a:rPr lang="ko-KR" altLang="en-US" sz="4000" b="1" dirty="0">
                  <a:solidFill>
                    <a:srgbClr val="F0850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나의 것</a:t>
              </a:r>
              <a:endParaRPr lang="ko-KR" altLang="en-US" sz="3200" b="1" dirty="0">
                <a:solidFill>
                  <a:srgbClr val="F0850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0F58C331-908F-4073-B4BB-B55EA6869B9C}"/>
                </a:ext>
              </a:extLst>
            </p:cNvPr>
            <p:cNvSpPr/>
            <p:nvPr/>
          </p:nvSpPr>
          <p:spPr>
            <a:xfrm>
              <a:off x="5008131" y="4918384"/>
              <a:ext cx="72427" cy="72427"/>
            </a:xfrm>
            <a:prstGeom prst="ellipse">
              <a:avLst/>
            </a:prstGeom>
            <a:solidFill>
              <a:srgbClr val="F68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08502"/>
                </a:solidFill>
              </a:endParaRPr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B2AE3E84-D74F-4E6C-B50F-1004A7BF946D}"/>
                </a:ext>
              </a:extLst>
            </p:cNvPr>
            <p:cNvSpPr/>
            <p:nvPr/>
          </p:nvSpPr>
          <p:spPr>
            <a:xfrm>
              <a:off x="5471681" y="4915209"/>
              <a:ext cx="72427" cy="72427"/>
            </a:xfrm>
            <a:prstGeom prst="ellipse">
              <a:avLst/>
            </a:prstGeom>
            <a:solidFill>
              <a:srgbClr val="F68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08502"/>
                </a:solidFill>
              </a:endParaRP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E85EDB95-EEF7-4FE5-807F-9AC4AE2BF786}"/>
                </a:ext>
              </a:extLst>
            </p:cNvPr>
            <p:cNvSpPr/>
            <p:nvPr/>
          </p:nvSpPr>
          <p:spPr>
            <a:xfrm>
              <a:off x="6042205" y="4915209"/>
              <a:ext cx="72427" cy="72427"/>
            </a:xfrm>
            <a:prstGeom prst="ellipse">
              <a:avLst/>
            </a:prstGeom>
            <a:solidFill>
              <a:srgbClr val="F68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0850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001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822963" y="2281195"/>
              <a:ext cx="3498073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피해를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예방할 수 있는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방법을 찾아봐요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873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38B64-2B2C-4573-A33C-D2FF203D9C61}"/>
              </a:ext>
            </a:extLst>
          </p:cNvPr>
          <p:cNvSpPr txBox="1"/>
          <p:nvPr/>
        </p:nvSpPr>
        <p:spPr>
          <a:xfrm>
            <a:off x="2117588" y="388921"/>
            <a:ext cx="367663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피해를 예방할 수 있는 방법을 찾아봐요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93FA5E61-5046-4C05-A163-7524BB01494A}"/>
              </a:ext>
            </a:extLst>
          </p:cNvPr>
          <p:cNvSpPr/>
          <p:nvPr/>
        </p:nvSpPr>
        <p:spPr>
          <a:xfrm rot="120000">
            <a:off x="2453640" y="2276536"/>
            <a:ext cx="4572000" cy="27693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</a:pPr>
            <a:endParaRPr lang="ko-KR" altLang="en-US" sz="2500" b="1" dirty="0">
              <a:latin typeface="+mj-ea"/>
              <a:ea typeface="+mj-ea"/>
            </a:endParaRPr>
          </a:p>
          <a:p>
            <a:pPr algn="ctr">
              <a:lnSpc>
                <a:spcPts val="3500"/>
              </a:lnSpc>
            </a:pPr>
            <a:r>
              <a:rPr lang="ko-KR" altLang="en-US" sz="2500" b="1" dirty="0">
                <a:latin typeface="+mj-ea"/>
                <a:ea typeface="+mj-ea"/>
              </a:rPr>
              <a:t>디지털 성폭력을 예방하기 위해 </a:t>
            </a:r>
          </a:p>
          <a:p>
            <a:pPr algn="ctr">
              <a:lnSpc>
                <a:spcPts val="3500"/>
              </a:lnSpc>
            </a:pPr>
            <a:r>
              <a:rPr lang="ko-KR" altLang="en-US" sz="2500" b="1" dirty="0">
                <a:latin typeface="+mj-ea"/>
                <a:ea typeface="+mj-ea"/>
              </a:rPr>
              <a:t>우리가 할 수 있는 일은 </a:t>
            </a:r>
          </a:p>
          <a:p>
            <a:pPr algn="ctr">
              <a:lnSpc>
                <a:spcPts val="3500"/>
              </a:lnSpc>
            </a:pPr>
            <a:r>
              <a:rPr lang="ko-KR" altLang="en-US" sz="2500" b="1" dirty="0">
                <a:latin typeface="+mj-ea"/>
                <a:ea typeface="+mj-ea"/>
              </a:rPr>
              <a:t>무엇일까요</a:t>
            </a:r>
            <a:r>
              <a:rPr lang="en-US" altLang="ko-KR" sz="2500" b="1" dirty="0">
                <a:latin typeface="+mj-ea"/>
                <a:ea typeface="+mj-ea"/>
              </a:rPr>
              <a:t>?</a:t>
            </a:r>
          </a:p>
          <a:p>
            <a:pPr algn="ctr">
              <a:lnSpc>
                <a:spcPts val="3500"/>
              </a:lnSpc>
            </a:pPr>
            <a:endParaRPr lang="ko-KR" altLang="en-US" sz="2500" b="1" dirty="0">
              <a:latin typeface="+mj-ea"/>
              <a:ea typeface="+mj-ea"/>
            </a:endParaRPr>
          </a:p>
          <a:p>
            <a:pPr algn="ctr">
              <a:lnSpc>
                <a:spcPts val="3500"/>
              </a:lnSpc>
            </a:pPr>
            <a:r>
              <a:rPr lang="ko-KR" altLang="en-US" sz="2500" b="1" dirty="0">
                <a:latin typeface="+mj-ea"/>
                <a:ea typeface="+mj-ea"/>
              </a:rPr>
              <a:t>메모지에 적어보아요</a:t>
            </a:r>
          </a:p>
        </p:txBody>
      </p:sp>
    </p:spTree>
    <p:extLst>
      <p:ext uri="{BB962C8B-B14F-4D97-AF65-F5344CB8AC3E}">
        <p14:creationId xmlns:p14="http://schemas.microsoft.com/office/powerpoint/2010/main" val="1993526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16</a:t>
            </a:fld>
            <a:endParaRPr lang="ko-KR" altLang="en-US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3832B9E-271E-498A-9739-B8695129479D}"/>
              </a:ext>
            </a:extLst>
          </p:cNvPr>
          <p:cNvGrpSpPr/>
          <p:nvPr/>
        </p:nvGrpSpPr>
        <p:grpSpPr>
          <a:xfrm>
            <a:off x="572943" y="1171012"/>
            <a:ext cx="7489023" cy="4632969"/>
            <a:chOff x="572943" y="962780"/>
            <a:chExt cx="7489023" cy="4632969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4614563A-3F39-4A8A-A761-A0B4DFB7C860}"/>
                </a:ext>
              </a:extLst>
            </p:cNvPr>
            <p:cNvGrpSpPr/>
            <p:nvPr/>
          </p:nvGrpSpPr>
          <p:grpSpPr>
            <a:xfrm>
              <a:off x="572943" y="962780"/>
              <a:ext cx="7489023" cy="4632969"/>
              <a:chOff x="572943" y="962780"/>
              <a:chExt cx="7489023" cy="4632969"/>
            </a:xfrm>
          </p:grpSpPr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BB81ED00-8A6E-44ED-836C-4BD72B732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2032" y="962780"/>
                <a:ext cx="6979934" cy="4632969"/>
              </a:xfrm>
              <a:custGeom>
                <a:avLst/>
                <a:gdLst>
                  <a:gd name="connsiteX0" fmla="*/ 0 w 6979934"/>
                  <a:gd name="connsiteY0" fmla="*/ 0 h 4632969"/>
                  <a:gd name="connsiteX1" fmla="*/ 3070867 w 6979934"/>
                  <a:gd name="connsiteY1" fmla="*/ 0 h 4632969"/>
                  <a:gd name="connsiteX2" fmla="*/ 3070867 w 6979934"/>
                  <a:gd name="connsiteY2" fmla="*/ 1104486 h 4632969"/>
                  <a:gd name="connsiteX3" fmla="*/ 4471042 w 6979934"/>
                  <a:gd name="connsiteY3" fmla="*/ 1104486 h 4632969"/>
                  <a:gd name="connsiteX4" fmla="*/ 4471042 w 6979934"/>
                  <a:gd name="connsiteY4" fmla="*/ 0 h 4632969"/>
                  <a:gd name="connsiteX5" fmla="*/ 6979934 w 6979934"/>
                  <a:gd name="connsiteY5" fmla="*/ 0 h 4632969"/>
                  <a:gd name="connsiteX6" fmla="*/ 6979934 w 6979934"/>
                  <a:gd name="connsiteY6" fmla="*/ 4632969 h 4632969"/>
                  <a:gd name="connsiteX7" fmla="*/ 0 w 6979934"/>
                  <a:gd name="connsiteY7" fmla="*/ 4632969 h 463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79934" h="4632969">
                    <a:moveTo>
                      <a:pt x="0" y="0"/>
                    </a:moveTo>
                    <a:lnTo>
                      <a:pt x="3070867" y="0"/>
                    </a:lnTo>
                    <a:lnTo>
                      <a:pt x="3070867" y="1104486"/>
                    </a:lnTo>
                    <a:lnTo>
                      <a:pt x="4471042" y="1104486"/>
                    </a:lnTo>
                    <a:lnTo>
                      <a:pt x="4471042" y="0"/>
                    </a:lnTo>
                    <a:lnTo>
                      <a:pt x="6979934" y="0"/>
                    </a:lnTo>
                    <a:lnTo>
                      <a:pt x="6979934" y="4632969"/>
                    </a:lnTo>
                    <a:lnTo>
                      <a:pt x="0" y="4632969"/>
                    </a:lnTo>
                    <a:close/>
                  </a:path>
                </a:pathLst>
              </a:custGeom>
            </p:spPr>
          </p:pic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8BAB354A-1588-42DA-A756-58422F3C8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228"/>
              <a:stretch/>
            </p:blipFill>
            <p:spPr>
              <a:xfrm>
                <a:off x="572943" y="967543"/>
                <a:ext cx="6979934" cy="1101357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1340988" y="1489142"/>
              <a:ext cx="6462025" cy="55399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                 예방 및 대처 방법</a:t>
              </a:r>
              <a:endParaRPr lang="ko-KR" altLang="en-US" sz="3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99A7534-2AE3-4CE0-9B91-D3C562554E27}"/>
                </a:ext>
              </a:extLst>
            </p:cNvPr>
            <p:cNvSpPr/>
            <p:nvPr/>
          </p:nvSpPr>
          <p:spPr>
            <a:xfrm>
              <a:off x="1484559" y="2549669"/>
              <a:ext cx="6174879" cy="2514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98438" indent="-198438">
                <a:lnSpc>
                  <a:spcPts val="25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개인 정보를 올리거나 전송하지 않는다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.</a:t>
              </a:r>
              <a:endParaRPr lang="ko-KR" altLang="en-US" sz="17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5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잘 모르는 사람이 보낸 링크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파일을 클릭하지 않는다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.</a:t>
              </a:r>
              <a:endParaRPr lang="ko-KR" altLang="en-US" sz="17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marL="228600" indent="-228600">
                <a:lnSpc>
                  <a:spcPts val="25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문화상품권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게임아이템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700" dirty="0" err="1">
                  <a:solidFill>
                    <a:schemeClr val="bg1"/>
                  </a:solidFill>
                  <a:latin typeface="+mj-ea"/>
                  <a:ea typeface="+mj-ea"/>
                </a:rPr>
                <a:t>기프티콘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 등을 준다는 사람에게</a:t>
              </a:r>
              <a:b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</a:b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응답하지 않는다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채팅방에서 나온다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.</a:t>
              </a:r>
              <a:endParaRPr lang="ko-KR" altLang="en-US" sz="17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5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잘 모르는 사람이 신체사진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개인정보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만남을 요구하면 차단한다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.</a:t>
              </a:r>
              <a:endParaRPr lang="ko-KR" altLang="en-US" sz="17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ts val="2500"/>
                </a:lnSpc>
                <a:spcAft>
                  <a:spcPts val="1000"/>
                </a:spcAft>
              </a:pP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• </a:t>
              </a:r>
              <a:r>
                <a:rPr lang="ko-KR" altLang="en-US" sz="1700" dirty="0">
                  <a:solidFill>
                    <a:schemeClr val="bg1"/>
                  </a:solidFill>
                  <a:latin typeface="+mj-ea"/>
                  <a:ea typeface="+mj-ea"/>
                </a:rPr>
                <a:t>신뢰할 수 있는 어른에게 알린다</a:t>
              </a:r>
              <a:r>
                <a:rPr lang="en-US" altLang="ko-KR" sz="1700" dirty="0">
                  <a:solidFill>
                    <a:schemeClr val="bg1"/>
                  </a:solidFill>
                  <a:latin typeface="+mj-ea"/>
                  <a:ea typeface="+mj-ea"/>
                </a:rPr>
                <a:t>.</a:t>
              </a:r>
              <a:endParaRPr lang="ko-KR" altLang="en-US" sz="1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6A571CE-3073-47FF-809F-17D23A365857}"/>
              </a:ext>
            </a:extLst>
          </p:cNvPr>
          <p:cNvSpPr txBox="1"/>
          <p:nvPr/>
        </p:nvSpPr>
        <p:spPr>
          <a:xfrm>
            <a:off x="2117588" y="388921"/>
            <a:ext cx="367663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피해를 예방할 수 있는 방법을 찾아봐요</a:t>
            </a:r>
          </a:p>
        </p:txBody>
      </p:sp>
    </p:spTree>
    <p:extLst>
      <p:ext uri="{BB962C8B-B14F-4D97-AF65-F5344CB8AC3E}">
        <p14:creationId xmlns:p14="http://schemas.microsoft.com/office/powerpoint/2010/main" val="3946534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CCCBD-04C3-49E2-A583-29C504AF9143}"/>
              </a:ext>
            </a:extLst>
          </p:cNvPr>
          <p:cNvSpPr txBox="1"/>
          <p:nvPr/>
        </p:nvSpPr>
        <p:spPr>
          <a:xfrm>
            <a:off x="2205808" y="1238235"/>
            <a:ext cx="4732385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성폭력을 경험했다면</a:t>
            </a:r>
            <a:r>
              <a:rPr lang="en-US" altLang="ko-KR" sz="30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30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571CE-3073-47FF-809F-17D23A365857}"/>
              </a:ext>
            </a:extLst>
          </p:cNvPr>
          <p:cNvSpPr txBox="1"/>
          <p:nvPr/>
        </p:nvSpPr>
        <p:spPr>
          <a:xfrm>
            <a:off x="2117588" y="388921"/>
            <a:ext cx="367663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피해를 예방할 수 있는 방법을 찾아봐요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8ED13DF-1FEE-4F25-ACA5-91991DCFD031}"/>
              </a:ext>
            </a:extLst>
          </p:cNvPr>
          <p:cNvSpPr/>
          <p:nvPr/>
        </p:nvSpPr>
        <p:spPr>
          <a:xfrm>
            <a:off x="825697" y="1897753"/>
            <a:ext cx="763651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8438" indent="-198438" algn="ctr">
              <a:lnSpc>
                <a:spcPts val="2000"/>
              </a:lnSpc>
              <a:spcAft>
                <a:spcPts val="1000"/>
              </a:spcAft>
            </a:pPr>
            <a:r>
              <a:rPr lang="ko-KR" altLang="en-US" sz="1700" dirty="0">
                <a:latin typeface="+mj-ea"/>
                <a:ea typeface="+mj-ea"/>
              </a:rPr>
              <a:t>디지털 미디어를 활용하면서 개인정보를 알려줬거나 채팅을 하는 도중 상대방의 요구에</a:t>
            </a:r>
          </a:p>
          <a:p>
            <a:pPr marL="198438" indent="-198438" algn="ctr">
              <a:lnSpc>
                <a:spcPts val="2200"/>
              </a:lnSpc>
              <a:spcAft>
                <a:spcPts val="1000"/>
              </a:spcAft>
            </a:pPr>
            <a:r>
              <a:rPr lang="ko-KR" altLang="en-US" sz="1700" dirty="0">
                <a:latin typeface="+mj-ea"/>
                <a:ea typeface="+mj-ea"/>
              </a:rPr>
              <a:t>응했을 경우</a:t>
            </a:r>
            <a:r>
              <a:rPr lang="en-US" altLang="ko-KR" sz="1700" dirty="0">
                <a:latin typeface="+mj-ea"/>
                <a:ea typeface="+mj-ea"/>
              </a:rPr>
              <a:t>,</a:t>
            </a:r>
            <a:r>
              <a:rPr lang="ko-KR" altLang="en-US" sz="1700" dirty="0">
                <a:latin typeface="+mj-ea"/>
                <a:ea typeface="+mj-ea"/>
              </a:rPr>
              <a:t> </a:t>
            </a:r>
            <a:r>
              <a:rPr lang="ko-KR" altLang="en-US" sz="1700" b="1" dirty="0">
                <a:latin typeface="+mj-ea"/>
                <a:ea typeface="+mj-ea"/>
              </a:rPr>
              <a:t>피해자는 자신의 잘못이라는 죄책감</a:t>
            </a:r>
            <a:r>
              <a:rPr lang="ko-KR" altLang="en-US" sz="1700" dirty="0">
                <a:latin typeface="+mj-ea"/>
                <a:ea typeface="+mj-ea"/>
              </a:rPr>
              <a:t>이 들 수 있어요</a:t>
            </a:r>
            <a:r>
              <a:rPr lang="en-US" altLang="ko-KR" sz="1700" dirty="0">
                <a:latin typeface="+mj-ea"/>
                <a:ea typeface="+mj-ea"/>
              </a:rPr>
              <a:t>. </a:t>
            </a:r>
            <a:r>
              <a:rPr lang="ko-KR" altLang="en-US" sz="1700" dirty="0">
                <a:latin typeface="+mj-ea"/>
                <a:ea typeface="+mj-ea"/>
              </a:rPr>
              <a:t>하지만 기억합시다</a:t>
            </a:r>
            <a:r>
              <a:rPr lang="en-US" altLang="ko-KR" sz="1700" dirty="0">
                <a:latin typeface="+mj-ea"/>
                <a:ea typeface="+mj-ea"/>
              </a:rPr>
              <a:t>.</a:t>
            </a:r>
            <a:endParaRPr lang="ko-KR" altLang="en-US" sz="1700" dirty="0">
              <a:latin typeface="+mj-ea"/>
              <a:ea typeface="+mj-ea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FBBA130-699C-4B74-847A-8E2CECDB3B43}"/>
              </a:ext>
            </a:extLst>
          </p:cNvPr>
          <p:cNvGrpSpPr/>
          <p:nvPr/>
        </p:nvGrpSpPr>
        <p:grpSpPr>
          <a:xfrm>
            <a:off x="1679442" y="3023816"/>
            <a:ext cx="5785116" cy="3496063"/>
            <a:chOff x="1679442" y="3023816"/>
            <a:chExt cx="5785116" cy="3496063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A157FF4-98F6-4978-88BB-143814BFD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442" y="3023816"/>
              <a:ext cx="5785116" cy="34960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972ACC-F59C-4DA1-995A-BD869D882614}"/>
                </a:ext>
              </a:extLst>
            </p:cNvPr>
            <p:cNvSpPr txBox="1"/>
            <p:nvPr/>
          </p:nvSpPr>
          <p:spPr>
            <a:xfrm>
              <a:off x="3748697" y="3566972"/>
              <a:ext cx="1646606" cy="156966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3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피해자</a:t>
              </a:r>
            </a:p>
            <a:p>
              <a:pPr algn="ctr"/>
              <a:r>
                <a:rPr lang="ko-KR" altLang="en-US" sz="3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잘못이</a:t>
              </a:r>
            </a:p>
            <a:p>
              <a:pPr algn="ctr"/>
              <a:r>
                <a:rPr lang="ko-KR" altLang="en-US" sz="32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아닙니다</a:t>
              </a:r>
              <a:endParaRPr lang="ko-KR" altLang="en-US" sz="32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207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571CE-3073-47FF-809F-17D23A365857}"/>
              </a:ext>
            </a:extLst>
          </p:cNvPr>
          <p:cNvSpPr txBox="1"/>
          <p:nvPr/>
        </p:nvSpPr>
        <p:spPr>
          <a:xfrm>
            <a:off x="2117588" y="388921"/>
            <a:ext cx="367663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피해를 예방할 수 있는 방법을 찾아봐요</a:t>
            </a: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FACE34E7-84E4-4699-94D6-D5EF1CF83983}"/>
              </a:ext>
            </a:extLst>
          </p:cNvPr>
          <p:cNvGrpSpPr/>
          <p:nvPr/>
        </p:nvGrpSpPr>
        <p:grpSpPr>
          <a:xfrm>
            <a:off x="419101" y="1124183"/>
            <a:ext cx="8305800" cy="5048493"/>
            <a:chOff x="419101" y="1124183"/>
            <a:chExt cx="8305800" cy="5048493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C0276C7B-5814-48EA-81A9-86F6F138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725" y="1897753"/>
              <a:ext cx="6574549" cy="25938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205808" y="1124183"/>
              <a:ext cx="4732385" cy="55399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성폭력을 경험했다면</a:t>
              </a:r>
              <a:r>
                <a:rPr lang="en-US" altLang="ko-KR" sz="3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30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46CE0F-F54D-4D16-958C-F7BC9C928AA8}"/>
                </a:ext>
              </a:extLst>
            </p:cNvPr>
            <p:cNvSpPr txBox="1"/>
            <p:nvPr/>
          </p:nvSpPr>
          <p:spPr>
            <a:xfrm>
              <a:off x="2373321" y="2089467"/>
              <a:ext cx="4397359" cy="86177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 상담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신고 등</a:t>
              </a:r>
            </a:p>
            <a:p>
              <a:pPr algn="ctr"/>
              <a:r>
                <a:rPr lang="ko-KR" altLang="en-US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도움을 받을 수 있는 곳 </a:t>
              </a:r>
              <a:r>
                <a:rPr lang="ko-KR" altLang="en-US" sz="25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알아두기</a:t>
              </a:r>
              <a:r>
                <a:rPr lang="en-US" altLang="ko-KR" sz="2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  <a:endParaRPr lang="ko-KR" altLang="en-US" sz="25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A1D9CB-E81E-4CCE-9C00-6DE81534EC71}"/>
                </a:ext>
              </a:extLst>
            </p:cNvPr>
            <p:cNvSpPr txBox="1"/>
            <p:nvPr/>
          </p:nvSpPr>
          <p:spPr>
            <a:xfrm>
              <a:off x="419101" y="2969489"/>
              <a:ext cx="8305800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보호자에게 알리기 어려운 경우에도 걱정 없이 연락</a:t>
              </a:r>
              <a:r>
                <a: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!)</a:t>
              </a:r>
              <a:endParaRPr lang="ko-KR" altLang="en-US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86A13CF-E6EF-43A6-B386-892E5B70A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725" y="4816313"/>
              <a:ext cx="6574549" cy="135636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B0DCAA-8867-4C13-8325-1B6DD758BD90}"/>
                </a:ext>
              </a:extLst>
            </p:cNvPr>
            <p:cNvSpPr txBox="1"/>
            <p:nvPr/>
          </p:nvSpPr>
          <p:spPr>
            <a:xfrm>
              <a:off x="419101" y="4877131"/>
              <a:ext cx="8305800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성적 영상물이나 사진 유포 등의 상담</a:t>
              </a:r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</a:t>
              </a:r>
              <a:r>
                <a:rPr lang="ko-KR" altLang="en-US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무료 삭제지원 등</a:t>
              </a:r>
              <a:r>
                <a:rPr lang="en-US" altLang="ko-KR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ECB058D9-C889-4B5A-94DA-2EF615AD338B}"/>
                </a:ext>
              </a:extLst>
            </p:cNvPr>
            <p:cNvGrpSpPr/>
            <p:nvPr/>
          </p:nvGrpSpPr>
          <p:grpSpPr>
            <a:xfrm>
              <a:off x="2136899" y="5348252"/>
              <a:ext cx="4801294" cy="722634"/>
              <a:chOff x="2232564" y="5348252"/>
              <a:chExt cx="4801294" cy="72263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DE1FFF-CC32-413B-B422-B600AAE1AB38}"/>
                  </a:ext>
                </a:extLst>
              </p:cNvPr>
              <p:cNvSpPr txBox="1"/>
              <p:nvPr/>
            </p:nvSpPr>
            <p:spPr>
              <a:xfrm>
                <a:off x="2232564" y="5348252"/>
                <a:ext cx="3016387" cy="72263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ko-KR" altLang="en-US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디지털성범죄</a:t>
                </a:r>
                <a:r>
                  <a:rPr lang="ko-KR" altLang="en-US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피해자지원센터</a:t>
                </a:r>
                <a:endParaRPr lang="en-US" altLang="ko-KR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lnSpc>
                    <a:spcPts val="2500"/>
                  </a:lnSpc>
                </a:pPr>
                <a:r>
                  <a:rPr lang="ko-KR" altLang="en-US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한국사이버성폭력대응센터</a:t>
                </a:r>
                <a:endPara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AF8A131D-352C-4277-85C7-12A1F0CB354A}"/>
                  </a:ext>
                </a:extLst>
              </p:cNvPr>
              <p:cNvSpPr/>
              <p:nvPr/>
            </p:nvSpPr>
            <p:spPr>
              <a:xfrm>
                <a:off x="5368017" y="5348252"/>
                <a:ext cx="1665841" cy="722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02-735-8994</a:t>
                </a:r>
                <a:b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en-US" altLang="ko-KR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02-817-7959</a:t>
                </a:r>
                <a:endParaRPr lang="ko-KR" altLang="en-US" dirty="0"/>
              </a:p>
            </p:txBody>
          </p:sp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C9A6F46E-F246-470D-BA33-0EBE89F2C5F0}"/>
                  </a:ext>
                </a:extLst>
              </p:cNvPr>
              <p:cNvGrpSpPr/>
              <p:nvPr/>
            </p:nvGrpSpPr>
            <p:grpSpPr>
              <a:xfrm>
                <a:off x="5077818" y="5532103"/>
                <a:ext cx="289562" cy="45719"/>
                <a:chOff x="4749800" y="5448775"/>
                <a:chExt cx="289562" cy="45719"/>
              </a:xfrm>
            </p:grpSpPr>
            <p:sp>
              <p:nvSpPr>
                <p:cNvPr id="23" name="타원 22">
                  <a:extLst>
                    <a:ext uri="{FF2B5EF4-FFF2-40B4-BE49-F238E27FC236}">
                      <a16:creationId xmlns:a16="http://schemas.microsoft.com/office/drawing/2014/main" id="{D77EEAB7-5969-4D17-BBFC-797A6F9CACB9}"/>
                    </a:ext>
                  </a:extLst>
                </p:cNvPr>
                <p:cNvSpPr/>
                <p:nvPr/>
              </p:nvSpPr>
              <p:spPr>
                <a:xfrm>
                  <a:off x="4749800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" name="타원 36">
                  <a:extLst>
                    <a:ext uri="{FF2B5EF4-FFF2-40B4-BE49-F238E27FC236}">
                      <a16:creationId xmlns:a16="http://schemas.microsoft.com/office/drawing/2014/main" id="{DCAB73E2-2D85-4B16-87B6-5BC01FF881D0}"/>
                    </a:ext>
                  </a:extLst>
                </p:cNvPr>
                <p:cNvSpPr/>
                <p:nvPr/>
              </p:nvSpPr>
              <p:spPr>
                <a:xfrm>
                  <a:off x="4831081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2" name="타원 41">
                  <a:extLst>
                    <a:ext uri="{FF2B5EF4-FFF2-40B4-BE49-F238E27FC236}">
                      <a16:creationId xmlns:a16="http://schemas.microsoft.com/office/drawing/2014/main" id="{595E9241-C1A5-49E1-A316-350C28D0F049}"/>
                    </a:ext>
                  </a:extLst>
                </p:cNvPr>
                <p:cNvSpPr/>
                <p:nvPr/>
              </p:nvSpPr>
              <p:spPr>
                <a:xfrm>
                  <a:off x="4912362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3" name="타원 42">
                  <a:extLst>
                    <a:ext uri="{FF2B5EF4-FFF2-40B4-BE49-F238E27FC236}">
                      <a16:creationId xmlns:a16="http://schemas.microsoft.com/office/drawing/2014/main" id="{07A3FC9A-646D-4344-BB58-D58C98BB76C3}"/>
                    </a:ext>
                  </a:extLst>
                </p:cNvPr>
                <p:cNvSpPr/>
                <p:nvPr/>
              </p:nvSpPr>
              <p:spPr>
                <a:xfrm>
                  <a:off x="4993643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95DD6527-473E-4834-BC15-26DF44890374}"/>
                  </a:ext>
                </a:extLst>
              </p:cNvPr>
              <p:cNvGrpSpPr/>
              <p:nvPr/>
            </p:nvGrpSpPr>
            <p:grpSpPr>
              <a:xfrm>
                <a:off x="4855961" y="5853110"/>
                <a:ext cx="533405" cy="45719"/>
                <a:chOff x="4749800" y="5448775"/>
                <a:chExt cx="533405" cy="45719"/>
              </a:xfrm>
            </p:grpSpPr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6C1B3A66-53BB-41E3-AD5A-4A52283531E3}"/>
                    </a:ext>
                  </a:extLst>
                </p:cNvPr>
                <p:cNvSpPr/>
                <p:nvPr/>
              </p:nvSpPr>
              <p:spPr>
                <a:xfrm>
                  <a:off x="4749800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타원 49">
                  <a:extLst>
                    <a:ext uri="{FF2B5EF4-FFF2-40B4-BE49-F238E27FC236}">
                      <a16:creationId xmlns:a16="http://schemas.microsoft.com/office/drawing/2014/main" id="{8E23CE88-539D-4875-8C0B-A916C1372B18}"/>
                    </a:ext>
                  </a:extLst>
                </p:cNvPr>
                <p:cNvSpPr/>
                <p:nvPr/>
              </p:nvSpPr>
              <p:spPr>
                <a:xfrm>
                  <a:off x="4831081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1" name="타원 50">
                  <a:extLst>
                    <a:ext uri="{FF2B5EF4-FFF2-40B4-BE49-F238E27FC236}">
                      <a16:creationId xmlns:a16="http://schemas.microsoft.com/office/drawing/2014/main" id="{2DE79134-7AD6-4139-84C6-B5C1CA13BCFE}"/>
                    </a:ext>
                  </a:extLst>
                </p:cNvPr>
                <p:cNvSpPr/>
                <p:nvPr/>
              </p:nvSpPr>
              <p:spPr>
                <a:xfrm>
                  <a:off x="4912362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51">
                  <a:extLst>
                    <a:ext uri="{FF2B5EF4-FFF2-40B4-BE49-F238E27FC236}">
                      <a16:creationId xmlns:a16="http://schemas.microsoft.com/office/drawing/2014/main" id="{F1C9DFDC-87BA-41E8-9436-AA7A0C50E8AF}"/>
                    </a:ext>
                  </a:extLst>
                </p:cNvPr>
                <p:cNvSpPr/>
                <p:nvPr/>
              </p:nvSpPr>
              <p:spPr>
                <a:xfrm>
                  <a:off x="4993643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DF2CDC4C-CCFC-4E9B-BB44-65D28C9DE342}"/>
                    </a:ext>
                  </a:extLst>
                </p:cNvPr>
                <p:cNvSpPr/>
                <p:nvPr/>
              </p:nvSpPr>
              <p:spPr>
                <a:xfrm>
                  <a:off x="5074924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D6DE13AB-7BAA-48A8-90FD-347B690D474A}"/>
                    </a:ext>
                  </a:extLst>
                </p:cNvPr>
                <p:cNvSpPr/>
                <p:nvPr/>
              </p:nvSpPr>
              <p:spPr>
                <a:xfrm>
                  <a:off x="5156205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DC7C36FB-E134-46E0-B278-0F6DB92E761F}"/>
                    </a:ext>
                  </a:extLst>
                </p:cNvPr>
                <p:cNvSpPr/>
                <p:nvPr/>
              </p:nvSpPr>
              <p:spPr>
                <a:xfrm>
                  <a:off x="5237486" y="5448775"/>
                  <a:ext cx="45719" cy="45719"/>
                </a:xfrm>
                <a:prstGeom prst="ellipse">
                  <a:avLst/>
                </a:prstGeom>
                <a:solidFill>
                  <a:srgbClr val="2C7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04C80C47-5DD4-45A3-BF65-9449F6CD6ABC}"/>
              </a:ext>
            </a:extLst>
          </p:cNvPr>
          <p:cNvGrpSpPr/>
          <p:nvPr/>
        </p:nvGrpSpPr>
        <p:grpSpPr>
          <a:xfrm>
            <a:off x="1637625" y="3820410"/>
            <a:ext cx="6221649" cy="640081"/>
            <a:chOff x="1637625" y="3820410"/>
            <a:chExt cx="6221649" cy="64008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7E6B96-0884-43C5-B92B-B1F325FA363E}"/>
                </a:ext>
              </a:extLst>
            </p:cNvPr>
            <p:cNvSpPr txBox="1"/>
            <p:nvPr/>
          </p:nvSpPr>
          <p:spPr>
            <a:xfrm>
              <a:off x="2162157" y="3984830"/>
              <a:ext cx="5697117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1366, 1388 </a:t>
              </a:r>
              <a:r>
                <a:rPr lang="ko-KR" altLang="en-US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ㅣ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전화가 힘들면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카톡            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women1366</a:t>
              </a:r>
              <a:endPara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0326CF44-E291-4624-87ED-1C1D9CAAA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7625" y="3820410"/>
              <a:ext cx="652273" cy="640081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E75A3483-423A-43A9-A6D2-F5C25867E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353" y="3945468"/>
              <a:ext cx="454153" cy="448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266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906319" y="2188862"/>
              <a:ext cx="3331361" cy="2123658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예방을 위해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기억해요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582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BF9784AA-E1CF-4244-80BD-5C182BCFC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33" y="4448173"/>
            <a:ext cx="4471425" cy="67970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221E222-E97F-4657-9B2E-649FDAD6A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83" y="2547668"/>
            <a:ext cx="3553975" cy="67665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EFFB237-58A2-43D3-B48E-58F9DF483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67" y="5427056"/>
            <a:ext cx="4331217" cy="67970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9F19549-CE11-4855-9B4B-405E522A2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67" y="1614072"/>
            <a:ext cx="4770130" cy="676657"/>
          </a:xfrm>
          <a:prstGeom prst="rect">
            <a:avLst/>
          </a:prstGeom>
        </p:spPr>
      </p:pic>
      <p:grpSp>
        <p:nvGrpSpPr>
          <p:cNvPr id="78" name="그룹 77">
            <a:extLst>
              <a:ext uri="{FF2B5EF4-FFF2-40B4-BE49-F238E27FC236}">
                <a16:creationId xmlns:a16="http://schemas.microsoft.com/office/drawing/2014/main" id="{2571E059-4DE7-4107-BB29-15D3AFEAA138}"/>
              </a:ext>
            </a:extLst>
          </p:cNvPr>
          <p:cNvGrpSpPr/>
          <p:nvPr/>
        </p:nvGrpSpPr>
        <p:grpSpPr>
          <a:xfrm>
            <a:off x="651349" y="3331613"/>
            <a:ext cx="5266618" cy="1008890"/>
            <a:chOff x="651349" y="3007989"/>
            <a:chExt cx="5266618" cy="1008890"/>
          </a:xfrm>
        </p:grpSpPr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F29B2090-3C3D-4993-BEA4-7A6900D4C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167" y="3194375"/>
              <a:ext cx="4050800" cy="676657"/>
            </a:xfrm>
            <a:prstGeom prst="rect">
              <a:avLst/>
            </a:prstGeom>
          </p:spPr>
        </p:pic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BF118359-80AD-44C1-8D16-7945A55A0672}"/>
                </a:ext>
              </a:extLst>
            </p:cNvPr>
            <p:cNvGrpSpPr/>
            <p:nvPr/>
          </p:nvGrpSpPr>
          <p:grpSpPr>
            <a:xfrm>
              <a:off x="651349" y="3007989"/>
              <a:ext cx="4853162" cy="1008890"/>
              <a:chOff x="877678" y="3347931"/>
              <a:chExt cx="4853162" cy="1008890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C8CB85C8-81E3-418C-8E28-CEA49595FC83}"/>
                  </a:ext>
                </a:extLst>
              </p:cNvPr>
              <p:cNvGrpSpPr/>
              <p:nvPr/>
            </p:nvGrpSpPr>
            <p:grpSpPr>
              <a:xfrm>
                <a:off x="877678" y="3347931"/>
                <a:ext cx="1008890" cy="1008890"/>
                <a:chOff x="956055" y="1654555"/>
                <a:chExt cx="1008890" cy="1008890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91A3026B-7CDE-4A79-823A-1D69080B81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055" y="1654555"/>
                  <a:ext cx="1008890" cy="1008890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C30B8F6-2B01-4F7A-97B3-5F3267B06301}"/>
                    </a:ext>
                  </a:extLst>
                </p:cNvPr>
                <p:cNvSpPr txBox="1"/>
                <p:nvPr/>
              </p:nvSpPr>
              <p:spPr>
                <a:xfrm>
                  <a:off x="1060389" y="1835834"/>
                  <a:ext cx="800219" cy="646331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spAutoFit/>
                </a:bodyPr>
                <a:lstStyle/>
                <a:p>
                  <a:pPr algn="ctr"/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생각</a:t>
                  </a:r>
                  <a:br>
                    <a:rPr lang="en-US" altLang="ko-KR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</a:br>
                  <a:r>
                    <a:rPr lang="ko-KR" altLang="en-US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더하기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61B63B-938E-4CB9-8875-0991EA57073C}"/>
                  </a:ext>
                </a:extLst>
              </p:cNvPr>
              <p:cNvSpPr txBox="1"/>
              <p:nvPr/>
            </p:nvSpPr>
            <p:spPr>
              <a:xfrm>
                <a:off x="2747362" y="3667710"/>
                <a:ext cx="2983478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온라인 </a:t>
                </a:r>
                <a:r>
                  <a:rPr lang="ko-KR" altLang="en-US" dirty="0" err="1"/>
                  <a:t>그루밍이란</a:t>
                </a:r>
                <a:r>
                  <a:rPr lang="ko-KR" altLang="en-US" dirty="0"/>
                  <a:t> 무엇일까요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F9E15B65-7DA0-4925-B520-75E1FC531E23}"/>
              </a:ext>
            </a:extLst>
          </p:cNvPr>
          <p:cNvGrpSpPr/>
          <p:nvPr/>
        </p:nvGrpSpPr>
        <p:grpSpPr>
          <a:xfrm>
            <a:off x="3079421" y="4281673"/>
            <a:ext cx="5524087" cy="1008890"/>
            <a:chOff x="2979834" y="4271644"/>
            <a:chExt cx="5524087" cy="100889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55132B-D138-4548-BD7D-3954B592EC36}"/>
                </a:ext>
              </a:extLst>
            </p:cNvPr>
            <p:cNvSpPr txBox="1"/>
            <p:nvPr/>
          </p:nvSpPr>
          <p:spPr>
            <a:xfrm>
              <a:off x="2979834" y="4591421"/>
              <a:ext cx="3865694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dirty="0"/>
                <a:t>피해를 예방할 수 있는 방법을 찾아봐요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B7205288-2A94-488F-9703-36162920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79" y="4271644"/>
              <a:ext cx="1005842" cy="100889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9826D6-822C-4BB7-BEE1-597FD1F75FCF}"/>
                </a:ext>
              </a:extLst>
            </p:cNvPr>
            <p:cNvSpPr txBox="1"/>
            <p:nvPr/>
          </p:nvSpPr>
          <p:spPr>
            <a:xfrm>
              <a:off x="7610508" y="4591423"/>
              <a:ext cx="7809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 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85986A21-D8A6-4A0B-AD20-2E1068BD8F3B}"/>
              </a:ext>
            </a:extLst>
          </p:cNvPr>
          <p:cNvGrpSpPr/>
          <p:nvPr/>
        </p:nvGrpSpPr>
        <p:grpSpPr>
          <a:xfrm>
            <a:off x="651349" y="5231732"/>
            <a:ext cx="5578874" cy="1008890"/>
            <a:chOff x="877678" y="5195357"/>
            <a:chExt cx="5578874" cy="100889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F7867706-3BB2-477C-96D7-CF0EB6FE9B9C}"/>
                </a:ext>
              </a:extLst>
            </p:cNvPr>
            <p:cNvGrpSpPr/>
            <p:nvPr/>
          </p:nvGrpSpPr>
          <p:grpSpPr>
            <a:xfrm>
              <a:off x="877678" y="5195357"/>
              <a:ext cx="1008890" cy="1008890"/>
              <a:chOff x="956055" y="1654555"/>
              <a:chExt cx="1008890" cy="1008890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4B0E2574-31F1-4940-97C1-ACC4DF336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AF2535-F724-4A1B-AED5-D385A17F529F}"/>
                  </a:ext>
                </a:extLst>
              </p:cNvPr>
              <p:cNvSpPr txBox="1"/>
              <p:nvPr/>
            </p:nvSpPr>
            <p:spPr>
              <a:xfrm>
                <a:off x="1060388" y="1835834"/>
                <a:ext cx="800219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마무리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995DFB-9764-4F8E-82B3-712AB3F2C210}"/>
                </a:ext>
              </a:extLst>
            </p:cNvPr>
            <p:cNvSpPr txBox="1"/>
            <p:nvPr/>
          </p:nvSpPr>
          <p:spPr>
            <a:xfrm>
              <a:off x="2649347" y="5533242"/>
              <a:ext cx="3807205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dirty="0"/>
                <a:t>디지털 성폭력 예방을 위해 기억해요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F9D9E93-9029-479A-B974-60597D1D5E2C}"/>
              </a:ext>
            </a:extLst>
          </p:cNvPr>
          <p:cNvGrpSpPr/>
          <p:nvPr/>
        </p:nvGrpSpPr>
        <p:grpSpPr>
          <a:xfrm>
            <a:off x="651349" y="1431493"/>
            <a:ext cx="6136246" cy="1008890"/>
            <a:chOff x="877678" y="1500505"/>
            <a:chExt cx="6136246" cy="100889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F1F9467-9DF8-4B2E-9E13-5CFDF5EBC54A}"/>
                </a:ext>
              </a:extLst>
            </p:cNvPr>
            <p:cNvGrpSpPr/>
            <p:nvPr/>
          </p:nvGrpSpPr>
          <p:grpSpPr>
            <a:xfrm>
              <a:off x="877678" y="1500505"/>
              <a:ext cx="1008890" cy="1008890"/>
              <a:chOff x="956055" y="1654555"/>
              <a:chExt cx="1008890" cy="100889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B6E8E42D-87C3-48CE-9F75-51C00072C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5F97B-EC40-4A33-8006-C6BD6E164C7A}"/>
                  </a:ext>
                </a:extLst>
              </p:cNvPr>
              <p:cNvSpPr txBox="1"/>
              <p:nvPr/>
            </p:nvSpPr>
            <p:spPr>
              <a:xfrm>
                <a:off x="1162983" y="1835834"/>
                <a:ext cx="595035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열기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93D6DE-DEED-4AA2-9A95-E457F9656D3A}"/>
                </a:ext>
              </a:extLst>
            </p:cNvPr>
            <p:cNvSpPr txBox="1"/>
            <p:nvPr/>
          </p:nvSpPr>
          <p:spPr>
            <a:xfrm>
              <a:off x="2093496" y="1812590"/>
              <a:ext cx="4920428" cy="384721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미디어 환경에서 일어날 수 있는 일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95EA5CF0-D4C1-46F0-8D28-14FCCC8ADEC7}"/>
              </a:ext>
            </a:extLst>
          </p:cNvPr>
          <p:cNvGrpSpPr/>
          <p:nvPr/>
        </p:nvGrpSpPr>
        <p:grpSpPr>
          <a:xfrm>
            <a:off x="3689054" y="2381553"/>
            <a:ext cx="4914454" cy="1008890"/>
            <a:chOff x="3589467" y="2424218"/>
            <a:chExt cx="4914454" cy="100889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0871E8D-D2CB-497D-9E23-81A2F6B4D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79" y="2424218"/>
              <a:ext cx="1005842" cy="100889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F266BC-7E6E-424E-AAE7-A32831E4ADC8}"/>
                </a:ext>
              </a:extLst>
            </p:cNvPr>
            <p:cNvSpPr txBox="1"/>
            <p:nvPr/>
          </p:nvSpPr>
          <p:spPr>
            <a:xfrm>
              <a:off x="7610509" y="2743997"/>
              <a:ext cx="7809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 </a:t>
              </a:r>
              <a:r>
                <a:rPr lang="en-US" altLang="ko-KR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D05A0E-A027-4DF1-B5BB-1447AA1FF489}"/>
                </a:ext>
              </a:extLst>
            </p:cNvPr>
            <p:cNvSpPr txBox="1"/>
            <p:nvPr/>
          </p:nvSpPr>
          <p:spPr>
            <a:xfrm>
              <a:off x="3589467" y="2734345"/>
              <a:ext cx="3596656" cy="3693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dirty="0"/>
                <a:t>디지털 성폭력 사례 읽기</a:t>
              </a:r>
              <a:endParaRPr lang="ko-KR" altLang="en-US" sz="19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AA32F-7942-4C24-9D0B-3D0BEE7452CA}"/>
              </a:ext>
            </a:extLst>
          </p:cNvPr>
          <p:cNvSpPr txBox="1"/>
          <p:nvPr/>
        </p:nvSpPr>
        <p:spPr>
          <a:xfrm>
            <a:off x="2117588" y="388921"/>
            <a:ext cx="367663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위해 기억해요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5FF9CCD0-6A35-466E-8A53-C0F212709A5B}"/>
              </a:ext>
            </a:extLst>
          </p:cNvPr>
          <p:cNvGrpSpPr/>
          <p:nvPr/>
        </p:nvGrpSpPr>
        <p:grpSpPr>
          <a:xfrm>
            <a:off x="1174612" y="1657845"/>
            <a:ext cx="7310989" cy="3542310"/>
            <a:chOff x="1174612" y="1657845"/>
            <a:chExt cx="7310989" cy="3542310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ACCC8E32-748F-420B-9C40-195E226A530D}"/>
                </a:ext>
              </a:extLst>
            </p:cNvPr>
            <p:cNvGrpSpPr/>
            <p:nvPr/>
          </p:nvGrpSpPr>
          <p:grpSpPr>
            <a:xfrm>
              <a:off x="1174612" y="1657845"/>
              <a:ext cx="5543059" cy="3515680"/>
              <a:chOff x="1174612" y="1657845"/>
              <a:chExt cx="5543059" cy="351568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4A5F3E-6DBC-4914-9D4C-8FBEA12A1453}"/>
                  </a:ext>
                </a:extLst>
              </p:cNvPr>
              <p:cNvSpPr txBox="1"/>
              <p:nvPr/>
            </p:nvSpPr>
            <p:spPr>
              <a:xfrm>
                <a:off x="1174612" y="1657845"/>
                <a:ext cx="5543059" cy="152477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>
                  <a:lnSpc>
                    <a:spcPts val="3800"/>
                  </a:lnSpc>
                </a:pPr>
                <a:r>
                  <a:rPr lang="ko-KR" altLang="en-US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피해를 받고 있는 친구가 </a:t>
                </a:r>
                <a:br>
                  <a:rPr lang="en-US" altLang="ko-KR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가까운 친구나 어른에게 자신의 피해 사실을</a:t>
                </a:r>
              </a:p>
              <a:p>
                <a:pPr>
                  <a:lnSpc>
                    <a:spcPts val="3800"/>
                  </a:lnSpc>
                </a:pPr>
                <a:r>
                  <a:rPr lang="ko-KR" altLang="en-US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말하지 못하는 경우가 있습니다</a:t>
                </a:r>
                <a:r>
                  <a:rPr lang="en-US" altLang="ko-KR" sz="24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</a:t>
                </a:r>
                <a:endParaRPr lang="ko-KR" altLang="en-US" sz="2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D32B5659-BDF8-4DF0-8D53-7ED29F8DA40E}"/>
                  </a:ext>
                </a:extLst>
              </p:cNvPr>
              <p:cNvGrpSpPr/>
              <p:nvPr/>
            </p:nvGrpSpPr>
            <p:grpSpPr>
              <a:xfrm>
                <a:off x="1174613" y="3414825"/>
                <a:ext cx="3788672" cy="1758700"/>
                <a:chOff x="925064" y="3637687"/>
                <a:chExt cx="3788672" cy="1758700"/>
              </a:xfrm>
            </p:grpSpPr>
            <p:pic>
              <p:nvPicPr>
                <p:cNvPr id="11" name="그림 10">
                  <a:extLst>
                    <a:ext uri="{FF2B5EF4-FFF2-40B4-BE49-F238E27FC236}">
                      <a16:creationId xmlns:a16="http://schemas.microsoft.com/office/drawing/2014/main" id="{F41872AF-0F09-4471-A50A-7BE287A091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5064" y="3637687"/>
                  <a:ext cx="3788672" cy="1758700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185DF4-CB9F-4D59-828A-272B645DFA07}"/>
                    </a:ext>
                  </a:extLst>
                </p:cNvPr>
                <p:cNvSpPr txBox="1"/>
                <p:nvPr/>
              </p:nvSpPr>
              <p:spPr>
                <a:xfrm>
                  <a:off x="1107123" y="4077331"/>
                  <a:ext cx="3551296" cy="54438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>
                    <a:lnSpc>
                      <a:spcPts val="3500"/>
                    </a:lnSpc>
                  </a:pPr>
                  <a:r>
                    <a:rPr lang="ko-KR" altLang="en-US" sz="28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그 이유는 무엇일까요</a:t>
                  </a:r>
                  <a:r>
                    <a:rPr lang="en-US" altLang="ko-KR" sz="28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?</a:t>
                  </a:r>
                  <a:endParaRPr lang="ko-KR" altLang="en-US" sz="28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5477B139-0F86-40C5-89E5-F90739F87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344" y="3327980"/>
              <a:ext cx="3340257" cy="1872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00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AA32F-7942-4C24-9D0B-3D0BEE7452CA}"/>
              </a:ext>
            </a:extLst>
          </p:cNvPr>
          <p:cNvSpPr txBox="1"/>
          <p:nvPr/>
        </p:nvSpPr>
        <p:spPr>
          <a:xfrm>
            <a:off x="2117588" y="388921"/>
            <a:ext cx="367663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위해 기억해요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A5F3E-6DBC-4914-9D4C-8FBEA12A1453}"/>
              </a:ext>
            </a:extLst>
          </p:cNvPr>
          <p:cNvSpPr txBox="1"/>
          <p:nvPr/>
        </p:nvSpPr>
        <p:spPr>
          <a:xfrm>
            <a:off x="1922693" y="1674585"/>
            <a:ext cx="5298615" cy="5578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피해자가 도움을 청하지 못하는 이유</a:t>
            </a: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4880FEAB-B91E-457B-8A97-748549F9F4CF}"/>
              </a:ext>
            </a:extLst>
          </p:cNvPr>
          <p:cNvGrpSpPr/>
          <p:nvPr/>
        </p:nvGrpSpPr>
        <p:grpSpPr>
          <a:xfrm>
            <a:off x="1138874" y="2652682"/>
            <a:ext cx="3089095" cy="2848731"/>
            <a:chOff x="1630084" y="2595532"/>
            <a:chExt cx="3089095" cy="284873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40946E8D-B7DE-44B6-9118-F9E39CCC8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4" y="2694431"/>
              <a:ext cx="292609" cy="32613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712B0C-37C3-4D4F-B3F2-C93E7093A256}"/>
                </a:ext>
              </a:extLst>
            </p:cNvPr>
            <p:cNvSpPr txBox="1"/>
            <p:nvPr/>
          </p:nvSpPr>
          <p:spPr>
            <a:xfrm>
              <a:off x="2081671" y="2595532"/>
              <a:ext cx="2637508" cy="4696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자신이 잘못했다고 생각해서</a:t>
              </a: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2BEBF48E-459D-4151-910F-1C13CD4DC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4" y="3170254"/>
              <a:ext cx="292609" cy="3261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AEFE56-502E-4C0C-A8CB-1FE044F734F9}"/>
                </a:ext>
              </a:extLst>
            </p:cNvPr>
            <p:cNvSpPr txBox="1"/>
            <p:nvPr/>
          </p:nvSpPr>
          <p:spPr>
            <a:xfrm>
              <a:off x="2081671" y="3071355"/>
              <a:ext cx="2637508" cy="4696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나의 사진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영상이 유포되었다는 사실을 누군가 아는 것이 싫어서</a:t>
              </a: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A8C1A1FA-C39D-47D9-A6A6-D4539CE83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4" y="3646077"/>
              <a:ext cx="292609" cy="3261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42F601-192E-4EB0-96F1-0542190D3985}"/>
                </a:ext>
              </a:extLst>
            </p:cNvPr>
            <p:cNvSpPr txBox="1"/>
            <p:nvPr/>
          </p:nvSpPr>
          <p:spPr>
            <a:xfrm>
              <a:off x="2081671" y="3547178"/>
              <a:ext cx="2637508" cy="4696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믿고 말할 사람이 없어서 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/ </a:t>
              </a: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안 믿어줄 것 같아서</a:t>
              </a:r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B8EC293D-1D06-48E3-9E9E-D53EA747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4" y="4121900"/>
              <a:ext cx="292609" cy="3261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62E29C-0F40-4332-985E-149F59C1C7A9}"/>
                </a:ext>
              </a:extLst>
            </p:cNvPr>
            <p:cNvSpPr txBox="1"/>
            <p:nvPr/>
          </p:nvSpPr>
          <p:spPr>
            <a:xfrm>
              <a:off x="2081671" y="4023001"/>
              <a:ext cx="2637508" cy="4696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아무도 도움을 줄 수 없다고 생각해서</a:t>
              </a:r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8583AC80-636C-45BD-97C8-72CA26EB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4" y="4597723"/>
              <a:ext cx="292609" cy="32613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77BC5A-6BC2-4F16-93A7-4228A7516149}"/>
                </a:ext>
              </a:extLst>
            </p:cNvPr>
            <p:cNvSpPr txBox="1"/>
            <p:nvPr/>
          </p:nvSpPr>
          <p:spPr>
            <a:xfrm>
              <a:off x="2081671" y="4498824"/>
              <a:ext cx="2637508" cy="4696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더 유포 될까 무서워서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6DF807CF-2B0F-4C5F-A773-3BC699F7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084" y="5073546"/>
              <a:ext cx="292609" cy="32613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B40C77-3F9C-453E-B8C7-71F895A5B63D}"/>
                </a:ext>
              </a:extLst>
            </p:cNvPr>
            <p:cNvSpPr txBox="1"/>
            <p:nvPr/>
          </p:nvSpPr>
          <p:spPr>
            <a:xfrm>
              <a:off x="2081671" y="4974647"/>
              <a:ext cx="2637508" cy="46961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>
                <a:lnSpc>
                  <a:spcPts val="3800"/>
                </a:lnSpc>
              </a:pP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소문 날까 걱정되고 두려워서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380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5E1904D5-5395-458A-8511-4796EA755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21" y="3326953"/>
            <a:ext cx="1636779" cy="3090678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AA32F-7942-4C24-9D0B-3D0BEE7452CA}"/>
              </a:ext>
            </a:extLst>
          </p:cNvPr>
          <p:cNvSpPr txBox="1"/>
          <p:nvPr/>
        </p:nvSpPr>
        <p:spPr>
          <a:xfrm>
            <a:off x="2117588" y="388921"/>
            <a:ext cx="367663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예방을 위해 기억해요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A65D4C86-4BD2-46D4-86AC-251375C266A3}"/>
              </a:ext>
            </a:extLst>
          </p:cNvPr>
          <p:cNvGrpSpPr/>
          <p:nvPr/>
        </p:nvGrpSpPr>
        <p:grpSpPr>
          <a:xfrm>
            <a:off x="1493822" y="1316504"/>
            <a:ext cx="6156356" cy="4756870"/>
            <a:chOff x="1493821" y="1316504"/>
            <a:chExt cx="6156356" cy="4756870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23EAE019-993A-4EE1-A216-D3F7BD9D8BBA}"/>
                </a:ext>
              </a:extLst>
            </p:cNvPr>
            <p:cNvGrpSpPr/>
            <p:nvPr/>
          </p:nvGrpSpPr>
          <p:grpSpPr>
            <a:xfrm>
              <a:off x="1909763" y="1316504"/>
              <a:ext cx="5324475" cy="1324816"/>
              <a:chOff x="4010025" y="1221254"/>
              <a:chExt cx="5324475" cy="1324816"/>
            </a:xfrm>
          </p:grpSpPr>
          <p:sp>
            <p:nvSpPr>
              <p:cNvPr id="26" name="사각형: 둥근 모서리 25">
                <a:extLst>
                  <a:ext uri="{FF2B5EF4-FFF2-40B4-BE49-F238E27FC236}">
                    <a16:creationId xmlns:a16="http://schemas.microsoft.com/office/drawing/2014/main" id="{D8E548C4-4C13-4FE2-9B27-4435A66C08B1}"/>
                  </a:ext>
                </a:extLst>
              </p:cNvPr>
              <p:cNvSpPr/>
              <p:nvPr/>
            </p:nvSpPr>
            <p:spPr>
              <a:xfrm>
                <a:off x="4010025" y="1221254"/>
                <a:ext cx="5324475" cy="1324816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24D06C06-D498-40E8-B332-749561EA59E1}"/>
                  </a:ext>
                </a:extLst>
              </p:cNvPr>
              <p:cNvGrpSpPr/>
              <p:nvPr/>
            </p:nvGrpSpPr>
            <p:grpSpPr>
              <a:xfrm>
                <a:off x="5038724" y="1401023"/>
                <a:ext cx="3267076" cy="922397"/>
                <a:chOff x="5038725" y="1418691"/>
                <a:chExt cx="3267076" cy="922397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A5F3E-6DBC-4914-9D4C-8FBEA12A1453}"/>
                    </a:ext>
                  </a:extLst>
                </p:cNvPr>
                <p:cNvSpPr txBox="1"/>
                <p:nvPr/>
              </p:nvSpPr>
              <p:spPr>
                <a:xfrm>
                  <a:off x="5038725" y="1418691"/>
                  <a:ext cx="3267076" cy="55784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>
                    <a:lnSpc>
                      <a:spcPts val="3800"/>
                    </a:lnSpc>
                  </a:pPr>
                  <a:r>
                    <a:rPr lang="ko-KR" altLang="en-US" sz="25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기억합니다</a:t>
                  </a:r>
                </a:p>
              </p:txBody>
            </p:sp>
            <p:sp>
              <p:nvSpPr>
                <p:cNvPr id="27" name="직사각형 26">
                  <a:extLst>
                    <a:ext uri="{FF2B5EF4-FFF2-40B4-BE49-F238E27FC236}">
                      <a16:creationId xmlns:a16="http://schemas.microsoft.com/office/drawing/2014/main" id="{A462E5A9-812B-4242-8A72-CBB5E0B91B2B}"/>
                    </a:ext>
                  </a:extLst>
                </p:cNvPr>
                <p:cNvSpPr/>
                <p:nvPr/>
              </p:nvSpPr>
              <p:spPr>
                <a:xfrm>
                  <a:off x="5297526" y="1994839"/>
                  <a:ext cx="2749471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650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“피해자 잘못이 아닙니다”</a:t>
                  </a:r>
                  <a:endParaRPr lang="ko-KR" altLang="en-US" sz="165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E7B2C0A4-6FF0-4DA4-8604-FF91C658DF1E}"/>
                </a:ext>
              </a:extLst>
            </p:cNvPr>
            <p:cNvGrpSpPr/>
            <p:nvPr/>
          </p:nvGrpSpPr>
          <p:grpSpPr>
            <a:xfrm>
              <a:off x="1493821" y="3032531"/>
              <a:ext cx="6156356" cy="1324816"/>
              <a:chOff x="3594083" y="1244525"/>
              <a:chExt cx="6156356" cy="1324816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388B9011-3D38-470C-9776-D290D1C28176}"/>
                  </a:ext>
                </a:extLst>
              </p:cNvPr>
              <p:cNvSpPr/>
              <p:nvPr/>
            </p:nvSpPr>
            <p:spPr>
              <a:xfrm>
                <a:off x="4010025" y="1244525"/>
                <a:ext cx="5324475" cy="1324816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D96C63C6-06F1-4762-851F-242CBCB39ED4}"/>
                  </a:ext>
                </a:extLst>
              </p:cNvPr>
              <p:cNvGrpSpPr/>
              <p:nvPr/>
            </p:nvGrpSpPr>
            <p:grpSpPr>
              <a:xfrm>
                <a:off x="3594083" y="1395713"/>
                <a:ext cx="6156356" cy="942371"/>
                <a:chOff x="3594084" y="1413381"/>
                <a:chExt cx="6156356" cy="942371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C6FB659-65CF-47D2-87B7-204972A4675B}"/>
                    </a:ext>
                  </a:extLst>
                </p:cNvPr>
                <p:cNvSpPr txBox="1"/>
                <p:nvPr/>
              </p:nvSpPr>
              <p:spPr>
                <a:xfrm>
                  <a:off x="5038725" y="1413381"/>
                  <a:ext cx="3267076" cy="55784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>
                    <a:lnSpc>
                      <a:spcPts val="3800"/>
                    </a:lnSpc>
                  </a:pPr>
                  <a:r>
                    <a:rPr lang="ko-KR" altLang="en-US" sz="25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용기 냅니다</a:t>
                  </a:r>
                </a:p>
              </p:txBody>
            </p:sp>
            <p:sp>
              <p:nvSpPr>
                <p:cNvPr id="34" name="직사각형 33">
                  <a:extLst>
                    <a:ext uri="{FF2B5EF4-FFF2-40B4-BE49-F238E27FC236}">
                      <a16:creationId xmlns:a16="http://schemas.microsoft.com/office/drawing/2014/main" id="{0BF607B6-5CF0-4295-B8AF-501CCA0B5FF9}"/>
                    </a:ext>
                  </a:extLst>
                </p:cNvPr>
                <p:cNvSpPr/>
                <p:nvPr/>
              </p:nvSpPr>
              <p:spPr>
                <a:xfrm>
                  <a:off x="3594084" y="2009503"/>
                  <a:ext cx="6156356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650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“</a:t>
                  </a:r>
                  <a:r>
                    <a:rPr lang="ko-KR" altLang="en-US" sz="1650" dirty="0" err="1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용기내어</a:t>
                  </a:r>
                  <a:r>
                    <a:rPr lang="ko-KR" altLang="en-US" sz="1650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말하는 순간</a:t>
                  </a:r>
                  <a:r>
                    <a:rPr lang="en-US" altLang="ko-KR" sz="1650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,</a:t>
                  </a:r>
                  <a:r>
                    <a:rPr lang="ko-KR" altLang="en-US" sz="1650" dirty="0">
                      <a:solidFill>
                        <a:srgbClr val="000000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또 다른 피해를 예방할 수 있습니다”</a:t>
                  </a:r>
                  <a:endParaRPr lang="ko-KR" altLang="en-US" sz="165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1ECBFB61-A3FE-482D-992F-1E7D99174F27}"/>
                </a:ext>
              </a:extLst>
            </p:cNvPr>
            <p:cNvGrpSpPr/>
            <p:nvPr/>
          </p:nvGrpSpPr>
          <p:grpSpPr>
            <a:xfrm>
              <a:off x="1909760" y="4748558"/>
              <a:ext cx="5324475" cy="1324816"/>
              <a:chOff x="4010025" y="1243609"/>
              <a:chExt cx="5324475" cy="1324816"/>
            </a:xfrm>
          </p:grpSpPr>
          <p:sp>
            <p:nvSpPr>
              <p:cNvPr id="36" name="사각형: 둥근 모서리 35">
                <a:extLst>
                  <a:ext uri="{FF2B5EF4-FFF2-40B4-BE49-F238E27FC236}">
                    <a16:creationId xmlns:a16="http://schemas.microsoft.com/office/drawing/2014/main" id="{DECC1B28-57C9-4A8E-9D3B-2E038ED6C923}"/>
                  </a:ext>
                </a:extLst>
              </p:cNvPr>
              <p:cNvSpPr/>
              <p:nvPr/>
            </p:nvSpPr>
            <p:spPr>
              <a:xfrm>
                <a:off x="4010025" y="1243609"/>
                <a:ext cx="5324475" cy="1324816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34E690EE-1AE1-4A29-8AA6-9A269546B9FE}"/>
                  </a:ext>
                </a:extLst>
              </p:cNvPr>
              <p:cNvGrpSpPr/>
              <p:nvPr/>
            </p:nvGrpSpPr>
            <p:grpSpPr>
              <a:xfrm>
                <a:off x="5038724" y="1401023"/>
                <a:ext cx="3267076" cy="937744"/>
                <a:chOff x="5038725" y="1418691"/>
                <a:chExt cx="3267076" cy="937744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A26BBCC-FCD8-4846-8AD7-9231925898D5}"/>
                    </a:ext>
                  </a:extLst>
                </p:cNvPr>
                <p:cNvSpPr txBox="1"/>
                <p:nvPr/>
              </p:nvSpPr>
              <p:spPr>
                <a:xfrm>
                  <a:off x="5038725" y="1418691"/>
                  <a:ext cx="3267076" cy="557845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>
                    <a:lnSpc>
                      <a:spcPts val="3800"/>
                    </a:lnSpc>
                  </a:pPr>
                  <a:r>
                    <a:rPr lang="ko-KR" altLang="en-US" sz="25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행동합니다</a:t>
                  </a:r>
                </a:p>
              </p:txBody>
            </p:sp>
            <p:sp>
              <p:nvSpPr>
                <p:cNvPr id="39" name="직사각형 38">
                  <a:extLst>
                    <a:ext uri="{FF2B5EF4-FFF2-40B4-BE49-F238E27FC236}">
                      <a16:creationId xmlns:a16="http://schemas.microsoft.com/office/drawing/2014/main" id="{28CF48DC-3AA2-487E-8EA7-426F3E1DC161}"/>
                    </a:ext>
                  </a:extLst>
                </p:cNvPr>
                <p:cNvSpPr/>
                <p:nvPr/>
              </p:nvSpPr>
              <p:spPr>
                <a:xfrm>
                  <a:off x="5297526" y="2010186"/>
                  <a:ext cx="2749471" cy="3462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5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“</a:t>
                  </a:r>
                  <a:r>
                    <a:rPr lang="ko-KR" altLang="en-US" sz="165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험담</a:t>
                  </a:r>
                  <a:r>
                    <a:rPr lang="en-US" altLang="ko-KR" sz="165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, </a:t>
                  </a:r>
                  <a:r>
                    <a:rPr lang="ko-KR" altLang="en-US" sz="165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소문을 중지 시킵니다</a:t>
                  </a:r>
                  <a:r>
                    <a:rPr lang="en-US" altLang="ko-KR" sz="1650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”</a:t>
                  </a:r>
                  <a:endParaRPr lang="ko-KR" altLang="en-US" sz="1650" dirty="0"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225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5881738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성범죄에 대한 궁금증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같이 풀어볼까요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7178568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아동청소년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보호자를 위한 디지털 성범죄 예방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7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가지 안전수칙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8069A-6BFD-4A00-8F13-3AED29DBF688}"/>
              </a:ext>
            </a:extLst>
          </p:cNvPr>
          <p:cNvSpPr txBox="1"/>
          <p:nvPr/>
        </p:nvSpPr>
        <p:spPr>
          <a:xfrm>
            <a:off x="7497376" y="643740"/>
            <a:ext cx="1217000" cy="30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1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1C97618-B828-472E-B9AB-40EB64DC2927}"/>
              </a:ext>
            </a:extLst>
          </p:cNvPr>
          <p:cNvGrpSpPr/>
          <p:nvPr/>
        </p:nvGrpSpPr>
        <p:grpSpPr>
          <a:xfrm>
            <a:off x="539488" y="2782653"/>
            <a:ext cx="8065024" cy="2822454"/>
            <a:chOff x="539488" y="2782653"/>
            <a:chExt cx="8065024" cy="2822454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48647BC0-76F9-41B8-A780-1A8C3CB7D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88" y="2782653"/>
              <a:ext cx="8065024" cy="2822454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FB1BB5BB-321E-41F4-A677-94E02FC2D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066" y="3709674"/>
              <a:ext cx="1440000" cy="144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E1A4B2-54FC-434F-96B9-EAD9C1FB77F4}"/>
                </a:ext>
              </a:extLst>
            </p:cNvPr>
            <p:cNvSpPr txBox="1"/>
            <p:nvPr/>
          </p:nvSpPr>
          <p:spPr>
            <a:xfrm>
              <a:off x="2909977" y="2840965"/>
              <a:ext cx="3358551" cy="217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디지털 성폭력 예방을 위한 성인지 감수성 교육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17C24795-6F86-476F-9F7E-1ECE1441E6F8}"/>
                </a:ext>
              </a:extLst>
            </p:cNvPr>
            <p:cNvGrpSpPr/>
            <p:nvPr/>
          </p:nvGrpSpPr>
          <p:grpSpPr>
            <a:xfrm>
              <a:off x="5174612" y="3402456"/>
              <a:ext cx="2502897" cy="272544"/>
              <a:chOff x="5174612" y="3402456"/>
              <a:chExt cx="2502897" cy="272544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04D9D121-0756-45E2-B8A1-42D41BC1A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4612" y="3466728"/>
                <a:ext cx="124000" cy="1440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86F6907-0C6B-49A9-831A-97C6FB9ABA6C}"/>
                  </a:ext>
                </a:extLst>
              </p:cNvPr>
              <p:cNvSpPr txBox="1"/>
              <p:nvPr/>
            </p:nvSpPr>
            <p:spPr>
              <a:xfrm>
                <a:off x="5381761" y="3402456"/>
                <a:ext cx="2295748" cy="272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ko-KR" altLang="en-US" sz="1600" b="1" dirty="0">
                    <a:latin typeface="+mn-ea"/>
                  </a:rPr>
                  <a:t>전자책</a:t>
                </a:r>
                <a:r>
                  <a:rPr lang="en-US" altLang="ko-KR" sz="1600" b="1" dirty="0">
                    <a:latin typeface="+mn-ea"/>
                  </a:rPr>
                  <a:t>(e-book) </a:t>
                </a:r>
                <a:r>
                  <a:rPr lang="ko-KR" altLang="en-US" sz="1600" b="1" dirty="0">
                    <a:latin typeface="+mn-ea"/>
                  </a:rPr>
                  <a:t>바로가기</a:t>
                </a:r>
              </a:p>
            </p:txBody>
          </p:sp>
        </p:grp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5383B56E-A94D-4688-B739-4E1D66047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86" y="3402456"/>
              <a:ext cx="2779782" cy="19598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18EEA1-2B05-4523-A76B-4E4A0AAE870C}"/>
                </a:ext>
              </a:extLst>
            </p:cNvPr>
            <p:cNvSpPr txBox="1"/>
            <p:nvPr/>
          </p:nvSpPr>
          <p:spPr>
            <a:xfrm>
              <a:off x="6086209" y="5199934"/>
              <a:ext cx="785003" cy="1758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ko-KR" altLang="en-US" sz="1000" dirty="0"/>
                <a:t>eduequlity.kr</a:t>
              </a:r>
            </a:p>
          </p:txBody>
        </p:sp>
        <p:sp>
          <p:nvSpPr>
            <p:cNvPr id="21" name="직사각형 20">
              <a:hlinkClick r:id="rId6"/>
              <a:extLst>
                <a:ext uri="{FF2B5EF4-FFF2-40B4-BE49-F238E27FC236}">
                  <a16:creationId xmlns:a16="http://schemas.microsoft.com/office/drawing/2014/main" id="{78617EEE-B0B3-4E89-8E98-93403EBBC359}"/>
                </a:ext>
              </a:extLst>
            </p:cNvPr>
            <p:cNvSpPr/>
            <p:nvPr/>
          </p:nvSpPr>
          <p:spPr>
            <a:xfrm>
              <a:off x="4928690" y="3414045"/>
              <a:ext cx="3048000" cy="2030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5844860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2465795"/>
            <a:ext cx="6032421" cy="2683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상대가 처한 상황을 이해하고 공감하며 듣는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생활 속에서 인권 보장이 필요한 사례를 탐구하여 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인권의 중요성을 인식하고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 보호를 실천하는 태도를 기른다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공간에서 발생하는 여러 문제에 대한 도덕적 민감성을 기르며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공간에서 지켜야 할 예절과 법을 알고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습관화한다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인권의 의미와 인권을 존중하는 삶의 중요성을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 존중의 방법을 익힌다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  <a:spcAft>
                <a:spcPts val="600"/>
              </a:spcAft>
            </a:pP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[6</a:t>
            </a: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05-05]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사이버 중독 예방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개인정보 보호 및 지식 재산 보호의 의미를 알고 </a:t>
            </a:r>
            <a:b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</a:b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생활 속에서 실천한다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8780CC5-D233-412D-A64F-99C1915FC7B1}"/>
              </a:ext>
            </a:extLst>
          </p:cNvPr>
          <p:cNvGrpSpPr/>
          <p:nvPr/>
        </p:nvGrpSpPr>
        <p:grpSpPr>
          <a:xfrm>
            <a:off x="555515" y="2445782"/>
            <a:ext cx="1027178" cy="798578"/>
            <a:chOff x="555515" y="3217882"/>
            <a:chExt cx="1027178" cy="798578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6FC4EE5-5D67-41BA-9B83-9D098391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5" y="3217882"/>
              <a:ext cx="1027178" cy="79857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82EEA7-2EEC-46B4-B472-6774CB8A3C6A}"/>
                </a:ext>
              </a:extLst>
            </p:cNvPr>
            <p:cNvSpPr txBox="1"/>
            <p:nvPr/>
          </p:nvSpPr>
          <p:spPr>
            <a:xfrm>
              <a:off x="678612" y="3290567"/>
              <a:ext cx="780983" cy="4924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6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986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B8FCFE0-D24D-436C-AA9E-3CEAD455151A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C97CB7D-0E40-40ED-AF0A-B2B94A2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4BE31-92E9-48C6-9605-919C031F415F}"/>
                </a:ext>
              </a:extLst>
            </p:cNvPr>
            <p:cNvSpPr txBox="1"/>
            <p:nvPr/>
          </p:nvSpPr>
          <p:spPr>
            <a:xfrm>
              <a:off x="2707544" y="2281194"/>
              <a:ext cx="3728906" cy="19389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미디어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환경에서</a:t>
              </a:r>
            </a:p>
            <a:p>
              <a:pPr algn="ctr"/>
              <a:r>
                <a:rPr lang="ko-KR" altLang="en-US" sz="4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일어날 수 있는 일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CF32A24-5F57-4435-A2D8-C40B476A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43BCF6-C6C5-4A64-BF2F-A2137ED4C425}"/>
              </a:ext>
            </a:extLst>
          </p:cNvPr>
          <p:cNvSpPr txBox="1"/>
          <p:nvPr/>
        </p:nvSpPr>
        <p:spPr>
          <a:xfrm>
            <a:off x="2117589" y="388921"/>
            <a:ext cx="377058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 일어날 수 있는 일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B91A671-8274-4082-8915-FE8CE0D4D6F8}"/>
              </a:ext>
            </a:extLst>
          </p:cNvPr>
          <p:cNvSpPr/>
          <p:nvPr/>
        </p:nvSpPr>
        <p:spPr>
          <a:xfrm>
            <a:off x="1600200" y="1413792"/>
            <a:ext cx="5943600" cy="850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환경에서는</a:t>
            </a:r>
            <a:endParaRPr lang="en-US" altLang="ko-KR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다음과 같은 디지털 성폭력을 주의해야 해요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3363D59-1D5D-48BF-893B-7A8F519952BB}"/>
              </a:ext>
            </a:extLst>
          </p:cNvPr>
          <p:cNvGrpSpPr/>
          <p:nvPr/>
        </p:nvGrpSpPr>
        <p:grpSpPr>
          <a:xfrm>
            <a:off x="793147" y="3100540"/>
            <a:ext cx="7557707" cy="2217431"/>
            <a:chOff x="793147" y="2965000"/>
            <a:chExt cx="7557707" cy="2217431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EE25C8CC-F3E8-4BD5-957B-FD10344D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57" y="3015999"/>
              <a:ext cx="3532639" cy="1039370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A7A245A9-094D-464C-8D35-8E3612D6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147" y="4176589"/>
              <a:ext cx="3675895" cy="1005842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AF375D96-2F81-48FF-AC68-1892F60843E1}"/>
                </a:ext>
              </a:extLst>
            </p:cNvPr>
            <p:cNvSpPr/>
            <p:nvPr/>
          </p:nvSpPr>
          <p:spPr>
            <a:xfrm>
              <a:off x="2016743" y="3248731"/>
              <a:ext cx="23525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모르는 사람이 성과 관련된</a:t>
              </a:r>
              <a:b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</a:b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메시지와 사진을 보내요</a:t>
              </a: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 </a:t>
              </a:r>
              <a:endParaRPr lang="ko-KR" altLang="en-US" sz="1600" dirty="0">
                <a:latin typeface="+mj-ea"/>
                <a:ea typeface="+mj-ea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57982B4C-CD77-4DDC-95ED-5D84E428FBC8}"/>
                </a:ext>
              </a:extLst>
            </p:cNvPr>
            <p:cNvSpPr/>
            <p:nvPr/>
          </p:nvSpPr>
          <p:spPr>
            <a:xfrm>
              <a:off x="2016743" y="4416304"/>
              <a:ext cx="235258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누군가 </a:t>
              </a:r>
              <a:r>
                <a:rPr lang="en-US" altLang="ko-KR" sz="1600" b="1" dirty="0">
                  <a:solidFill>
                    <a:srgbClr val="000000"/>
                  </a:solidFill>
                  <a:latin typeface="+mj-ea"/>
                  <a:ea typeface="+mj-ea"/>
                </a:rPr>
                <a:t>SNS</a:t>
              </a:r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에 나에 대한</a:t>
              </a:r>
            </a:p>
            <a:p>
              <a:r>
                <a:rPr lang="ko-KR" altLang="en-US" sz="1600" b="1" dirty="0">
                  <a:solidFill>
                    <a:srgbClr val="000000"/>
                  </a:solidFill>
                  <a:latin typeface="+mj-ea"/>
                  <a:ea typeface="+mj-ea"/>
                </a:rPr>
                <a:t>성과 관련된 내용을 올려요</a:t>
              </a:r>
              <a:endParaRPr lang="ko-KR" altLang="en-US" sz="1600" dirty="0">
                <a:latin typeface="+mj-ea"/>
                <a:ea typeface="+mj-ea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4A6C1384-2EF1-41A3-9F8B-3D11E32890B4}"/>
                </a:ext>
              </a:extLst>
            </p:cNvPr>
            <p:cNvGrpSpPr/>
            <p:nvPr/>
          </p:nvGrpSpPr>
          <p:grpSpPr>
            <a:xfrm>
              <a:off x="4754207" y="4140013"/>
              <a:ext cx="3596647" cy="1042418"/>
              <a:chOff x="4754207" y="4140013"/>
              <a:chExt cx="3596647" cy="1042418"/>
            </a:xfrm>
          </p:grpSpPr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358D610C-2A0B-4497-A294-DD8128295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4207" y="4140013"/>
                <a:ext cx="3596647" cy="1042418"/>
              </a:xfrm>
              <a:prstGeom prst="rect">
                <a:avLst/>
              </a:prstGeom>
            </p:spPr>
          </p:pic>
          <p:sp>
            <p:nvSpPr>
              <p:cNvPr id="89" name="직사각형 88">
                <a:extLst>
                  <a:ext uri="{FF2B5EF4-FFF2-40B4-BE49-F238E27FC236}">
                    <a16:creationId xmlns:a16="http://schemas.microsoft.com/office/drawing/2014/main" id="{21B69490-6609-4E53-A5B4-CEB56FAE7884}"/>
                  </a:ext>
                </a:extLst>
              </p:cNvPr>
              <p:cNvSpPr/>
              <p:nvPr/>
            </p:nvSpPr>
            <p:spPr>
              <a:xfrm>
                <a:off x="5826517" y="4416304"/>
                <a:ext cx="235258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내 사진을 연예인 사진과</a:t>
                </a:r>
              </a:p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합성하여 다른 곳에 올려요</a:t>
                </a:r>
                <a:endParaRPr lang="ko-KR" altLang="en-US" sz="1600" dirty="0">
                  <a:latin typeface="+mj-ea"/>
                  <a:ea typeface="+mj-ea"/>
                </a:endParaRPr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D9AED652-BA7C-48F2-91E0-A562644940C3}"/>
                </a:ext>
              </a:extLst>
            </p:cNvPr>
            <p:cNvGrpSpPr/>
            <p:nvPr/>
          </p:nvGrpSpPr>
          <p:grpSpPr>
            <a:xfrm>
              <a:off x="4824311" y="2965000"/>
              <a:ext cx="3526543" cy="1091186"/>
              <a:chOff x="4822513" y="2937841"/>
              <a:chExt cx="3526543" cy="1091186"/>
            </a:xfrm>
          </p:grpSpPr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0BEB889B-91FB-4B65-8B02-1AFC9FFEE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822513" y="2937841"/>
                <a:ext cx="3526543" cy="1091186"/>
              </a:xfrm>
              <a:prstGeom prst="rect">
                <a:avLst/>
              </a:prstGeom>
            </p:spPr>
          </p:pic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85D89CC4-F2A1-4CE0-A42F-91357F572645}"/>
                  </a:ext>
                </a:extLst>
              </p:cNvPr>
              <p:cNvSpPr/>
              <p:nvPr/>
            </p:nvSpPr>
            <p:spPr>
              <a:xfrm>
                <a:off x="5878059" y="3227029"/>
                <a:ext cx="235258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신체 사진과 동영상을</a:t>
                </a:r>
              </a:p>
              <a:p>
                <a:r>
                  <a:rPr lang="ko-KR" altLang="en-US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찍어 보내라고 한다</a:t>
                </a:r>
                <a:r>
                  <a:rPr lang="en-US" altLang="ko-KR" sz="1600" b="1" dirty="0">
                    <a:solidFill>
                      <a:srgbClr val="000000"/>
                    </a:solidFill>
                    <a:latin typeface="+mj-ea"/>
                    <a:ea typeface="+mj-ea"/>
                  </a:rPr>
                  <a:t>.</a:t>
                </a:r>
                <a:endParaRPr lang="ko-KR" altLang="en-US" sz="1600" dirty="0">
                  <a:latin typeface="+mj-ea"/>
                  <a:ea typeface="+mj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810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906319" y="2527416"/>
              <a:ext cx="3331361" cy="144655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</a:t>
              </a:r>
            </a:p>
            <a:p>
              <a:pPr algn="ctr"/>
              <a:r>
                <a:rPr lang="ko-KR" altLang="en-US" sz="4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사례 읽기</a:t>
              </a: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11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사례 읽기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23DC7BB-70A7-4794-B570-85B0DA0517DA}"/>
              </a:ext>
            </a:extLst>
          </p:cNvPr>
          <p:cNvGrpSpPr/>
          <p:nvPr/>
        </p:nvGrpSpPr>
        <p:grpSpPr>
          <a:xfrm>
            <a:off x="4398274" y="1297865"/>
            <a:ext cx="3709424" cy="4262270"/>
            <a:chOff x="4398274" y="1583057"/>
            <a:chExt cx="3709424" cy="4262270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AC244863-764C-45DE-8625-EA46F193C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274" y="1663462"/>
              <a:ext cx="3709424" cy="41818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2074EC-2148-47F6-AFDE-FD40F6780199}"/>
                </a:ext>
              </a:extLst>
            </p:cNvPr>
            <p:cNvSpPr txBox="1"/>
            <p:nvPr/>
          </p:nvSpPr>
          <p:spPr>
            <a:xfrm>
              <a:off x="4821571" y="1583057"/>
              <a:ext cx="822661" cy="50975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사례</a:t>
              </a:r>
              <a:r>
                <a:rPr lang="en-US" altLang="ko-KR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</a:t>
              </a:r>
              <a:endParaRPr lang="ko-KR" altLang="en-US" sz="20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E51391-C0B6-41FD-9BD8-A870ACFE5C81}"/>
                </a:ext>
              </a:extLst>
            </p:cNvPr>
            <p:cNvSpPr txBox="1"/>
            <p:nvPr/>
          </p:nvSpPr>
          <p:spPr>
            <a:xfrm>
              <a:off x="4601270" y="2279606"/>
              <a:ext cx="2385589" cy="85023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marL="107950" indent="-107950">
                <a:lnSpc>
                  <a:spcPts val="3000"/>
                </a:lnSpc>
              </a:pPr>
              <a:r>
                <a:rPr lang="ko-KR" altLang="en-US" sz="2200" b="1" dirty="0">
                  <a:solidFill>
                    <a:srgbClr val="FF0F9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“처음에는 친구처럼</a:t>
              </a:r>
              <a:br>
                <a:rPr lang="en-US" altLang="ko-KR" sz="2200" b="1" dirty="0">
                  <a:solidFill>
                    <a:srgbClr val="FF0F9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ko-KR" altLang="en-US" sz="2200" b="1" dirty="0">
                  <a:solidFill>
                    <a:srgbClr val="FF0F9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말을 걸어와요”</a:t>
              </a: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AA7FE99-E112-42F9-BFA3-FBA1B8E0C80F}"/>
                </a:ext>
              </a:extLst>
            </p:cNvPr>
            <p:cNvSpPr/>
            <p:nvPr/>
          </p:nvSpPr>
          <p:spPr>
            <a:xfrm>
              <a:off x="4689662" y="3528618"/>
              <a:ext cx="3232120" cy="199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ko-KR" altLang="en-US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성폭력은 처음부터 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무서운 협박으로 시작되지 않아요</a:t>
              </a:r>
              <a:r>
                <a: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마음에 든다며 </a:t>
              </a:r>
              <a:r>
                <a:rPr lang="ko-KR" altLang="en-US" sz="1500" dirty="0" err="1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사귀자거나</a:t>
              </a:r>
              <a:r>
                <a: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친구하자고 다가올 수도 있어요</a:t>
              </a:r>
              <a:r>
                <a: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그렇게 친해지면서 마음을 놓을 즈음 </a:t>
              </a:r>
            </a:p>
            <a:p>
              <a:pPr>
                <a:lnSpc>
                  <a:spcPts val="2500"/>
                </a:lnSpc>
              </a:pPr>
              <a:r>
                <a:rPr lang="ko-KR" altLang="en-US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피해가 시작되는 경우가 많아요</a:t>
              </a:r>
              <a:r>
                <a: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. </a:t>
              </a:r>
              <a:endParaRPr lang="ko-KR" altLang="en-US" sz="1500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FA14F871-3F1E-4C60-86DC-240CD37DB7E5}"/>
                </a:ext>
              </a:extLst>
            </p:cNvPr>
            <p:cNvCxnSpPr>
              <a:cxnSpLocks/>
            </p:cNvCxnSpPr>
            <p:nvPr/>
          </p:nvCxnSpPr>
          <p:spPr>
            <a:xfrm>
              <a:off x="4798304" y="3325552"/>
              <a:ext cx="2915249" cy="0"/>
            </a:xfrm>
            <a:prstGeom prst="line">
              <a:avLst/>
            </a:prstGeom>
            <a:ln w="127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BF22ACB2-3BF9-4FEE-B7AE-048DCA1FA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624" y="1922225"/>
            <a:ext cx="2913748" cy="348531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F8BF927B-176A-4E79-BC7D-00DD6483E53A}"/>
              </a:ext>
            </a:extLst>
          </p:cNvPr>
          <p:cNvSpPr/>
          <p:nvPr/>
        </p:nvSpPr>
        <p:spPr>
          <a:xfrm>
            <a:off x="3999372" y="5973755"/>
            <a:ext cx="4719824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아라 언니가 알려주는 디지털 성범죄 알아차리기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956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사례 읽기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F5F9F9D3-D11A-46F8-AC09-832581C9A0C7}"/>
              </a:ext>
            </a:extLst>
          </p:cNvPr>
          <p:cNvGrpSpPr/>
          <p:nvPr/>
        </p:nvGrpSpPr>
        <p:grpSpPr>
          <a:xfrm>
            <a:off x="1008114" y="1155534"/>
            <a:ext cx="7409466" cy="4546932"/>
            <a:chOff x="1198614" y="1155534"/>
            <a:chExt cx="7409466" cy="4546932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722F03F2-41EB-4E70-A6A7-909326A9AB3D}"/>
                </a:ext>
              </a:extLst>
            </p:cNvPr>
            <p:cNvGrpSpPr/>
            <p:nvPr/>
          </p:nvGrpSpPr>
          <p:grpSpPr>
            <a:xfrm>
              <a:off x="1198614" y="1917006"/>
              <a:ext cx="3091973" cy="3227839"/>
              <a:chOff x="1198614" y="1917006"/>
              <a:chExt cx="3091973" cy="3227839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ED62ED50-C06E-41C4-B300-A5EED8E187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8614" y="1917006"/>
                <a:ext cx="1837948" cy="3227839"/>
              </a:xfrm>
              <a:prstGeom prst="rect">
                <a:avLst/>
              </a:prstGeom>
            </p:spPr>
          </p:pic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194C0BAF-6A71-4184-BEEA-AC5085972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0158" y="2478458"/>
                <a:ext cx="1514859" cy="762002"/>
              </a:xfrm>
              <a:prstGeom prst="rect">
                <a:avLst/>
              </a:prstGeom>
            </p:spPr>
          </p:pic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84534B15-8AE2-4CB3-A16C-3B179ADA3E39}"/>
                  </a:ext>
                </a:extLst>
              </p:cNvPr>
              <p:cNvSpPr/>
              <p:nvPr/>
            </p:nvSpPr>
            <p:spPr>
              <a:xfrm>
                <a:off x="1412874" y="2541820"/>
                <a:ext cx="1462144" cy="478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ko-KR" altLang="en-US" sz="13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친구니까</a:t>
                </a:r>
                <a:r>
                  <a:rPr lang="ko-KR" altLang="en-US" sz="13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너의 정보</a:t>
                </a:r>
              </a:p>
              <a:p>
                <a:pPr>
                  <a:lnSpc>
                    <a:spcPts val="1500"/>
                  </a:lnSpc>
                </a:pPr>
                <a:r>
                  <a:rPr lang="ko-KR" altLang="en-US" sz="13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알려주면 안 될까</a:t>
                </a:r>
                <a:r>
                  <a:rPr lang="en-US" altLang="ko-KR" sz="13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13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4B886111-5B5A-4E91-A0D4-BCF8730C615D}"/>
                  </a:ext>
                </a:extLst>
              </p:cNvPr>
              <p:cNvGrpSpPr/>
              <p:nvPr/>
            </p:nvGrpSpPr>
            <p:grpSpPr>
              <a:xfrm>
                <a:off x="2364247" y="3084159"/>
                <a:ext cx="1926340" cy="1673355"/>
                <a:chOff x="2277418" y="3537439"/>
                <a:chExt cx="1926340" cy="1673355"/>
              </a:xfrm>
            </p:grpSpPr>
            <p:pic>
              <p:nvPicPr>
                <p:cNvPr id="12" name="그림 11">
                  <a:extLst>
                    <a:ext uri="{FF2B5EF4-FFF2-40B4-BE49-F238E27FC236}">
                      <a16:creationId xmlns:a16="http://schemas.microsoft.com/office/drawing/2014/main" id="{E3CB95C9-5536-4E49-A6EC-1A0E543E8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7418" y="3537439"/>
                  <a:ext cx="1926340" cy="1673355"/>
                </a:xfrm>
                <a:prstGeom prst="rect">
                  <a:avLst/>
                </a:prstGeom>
              </p:spPr>
            </p:pic>
            <p:sp>
              <p:nvSpPr>
                <p:cNvPr id="36" name="직사각형 35">
                  <a:extLst>
                    <a:ext uri="{FF2B5EF4-FFF2-40B4-BE49-F238E27FC236}">
                      <a16:creationId xmlns:a16="http://schemas.microsoft.com/office/drawing/2014/main" id="{C3394B49-EA9D-489C-ABB6-358D7DD04213}"/>
                    </a:ext>
                  </a:extLst>
                </p:cNvPr>
                <p:cNvSpPr/>
                <p:nvPr/>
              </p:nvSpPr>
              <p:spPr>
                <a:xfrm>
                  <a:off x="2359113" y="4003379"/>
                  <a:ext cx="1743929" cy="5911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ko-KR" altLang="en-US" sz="1300" b="1" dirty="0" err="1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친구니까</a:t>
                  </a:r>
                  <a:r>
                    <a:rPr lang="ko-KR" altLang="en-US" sz="13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프로필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ko-KR" altLang="en-US" sz="1300" b="1" dirty="0"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오픈해도 되겠지</a:t>
                  </a:r>
                </a:p>
              </p:txBody>
            </p:sp>
          </p:grp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01AA8C38-6936-47E5-8559-C6FF50D1875A}"/>
                </a:ext>
              </a:extLst>
            </p:cNvPr>
            <p:cNvGrpSpPr/>
            <p:nvPr/>
          </p:nvGrpSpPr>
          <p:grpSpPr>
            <a:xfrm>
              <a:off x="4331727" y="1155534"/>
              <a:ext cx="4276353" cy="4546932"/>
              <a:chOff x="4438344" y="1299788"/>
              <a:chExt cx="4276353" cy="4546932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02DCB117-DEC6-4F27-A625-87A03D2B5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8344" y="1375295"/>
                <a:ext cx="4276353" cy="4471425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2074EC-2148-47F6-AFDE-FD40F6780199}"/>
                  </a:ext>
                </a:extLst>
              </p:cNvPr>
              <p:cNvSpPr txBox="1"/>
              <p:nvPr/>
            </p:nvSpPr>
            <p:spPr>
              <a:xfrm>
                <a:off x="4836799" y="1299788"/>
                <a:ext cx="792205" cy="505908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ko-KR" altLang="en-US" sz="20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사례</a:t>
                </a:r>
                <a:r>
                  <a:rPr lang="en-US" altLang="ko-KR" sz="20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E51391-C0B6-41FD-9BD8-A870ACFE5C81}"/>
                  </a:ext>
                </a:extLst>
              </p:cNvPr>
              <p:cNvSpPr txBox="1"/>
              <p:nvPr/>
            </p:nvSpPr>
            <p:spPr>
              <a:xfrm>
                <a:off x="4747688" y="2005410"/>
                <a:ext cx="3626314" cy="85023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marL="107950" indent="-107950">
                  <a:lnSpc>
                    <a:spcPts val="3000"/>
                  </a:lnSpc>
                </a:pPr>
                <a:r>
                  <a:rPr lang="ko-KR" altLang="en-US" sz="2200" b="1" dirty="0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“친구가 되었으니 집주소와</a:t>
                </a:r>
                <a:br>
                  <a:rPr lang="en-US" altLang="ko-KR" sz="2200" b="1" dirty="0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2200" b="1" dirty="0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학교는 말해줘도 되지 않을까”</a:t>
                </a:r>
              </a:p>
            </p:txBody>
          </p: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FA14F871-3F1E-4C60-86DC-240CD37DB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9499" y="2983032"/>
                <a:ext cx="33324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6838C7DD-9608-4C6B-BCCE-1336B46718B9}"/>
                  </a:ext>
                </a:extLst>
              </p:cNvPr>
              <p:cNvSpPr/>
              <p:nvPr/>
            </p:nvSpPr>
            <p:spPr>
              <a:xfrm>
                <a:off x="4854905" y="3131580"/>
                <a:ext cx="3416554" cy="2314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온라인 게임을 통해 만난 친구가 </a:t>
                </a:r>
                <a:endPara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내가 힘들 때 위로도 해주고 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 생일에는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 err="1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기프티콘도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보내줬어요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친구가 됐다고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생각했죠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집 주소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학교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전번을 묻길래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알려줬더니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내 프로필 사진을 합성해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성희롱하고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시키는 대로 하지 않으면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사진을 뿌리겠다고 협박했어요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</a:t>
                </a:r>
              </a:p>
            </p:txBody>
          </p:sp>
        </p:grpSp>
      </p:grp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1CCDF61-EFD5-4759-94FF-E451FE29EF3C}"/>
              </a:ext>
            </a:extLst>
          </p:cNvPr>
          <p:cNvSpPr/>
          <p:nvPr/>
        </p:nvSpPr>
        <p:spPr>
          <a:xfrm>
            <a:off x="3999372" y="5973755"/>
            <a:ext cx="4719824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아라 언니가 알려주는 디지털 성범죄 알아차리기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2651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957B7D7-AE63-46E2-9539-2C3381C4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ED585-5518-4490-BD86-97CA0DF4E28E}"/>
              </a:ext>
            </a:extLst>
          </p:cNvPr>
          <p:cNvSpPr txBox="1"/>
          <p:nvPr/>
        </p:nvSpPr>
        <p:spPr>
          <a:xfrm>
            <a:off x="2117588" y="388921"/>
            <a:ext cx="3368811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성폭력 사례 읽기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5A860A1-06CB-43D3-BBA8-AC4568523C5D}"/>
              </a:ext>
            </a:extLst>
          </p:cNvPr>
          <p:cNvGrpSpPr/>
          <p:nvPr/>
        </p:nvGrpSpPr>
        <p:grpSpPr>
          <a:xfrm>
            <a:off x="950964" y="1155534"/>
            <a:ext cx="7835030" cy="4799917"/>
            <a:chOff x="1198614" y="1155534"/>
            <a:chExt cx="7835030" cy="4799917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C78F9CA-F58C-4E3C-9ABF-0B419E01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197" y="1231041"/>
              <a:ext cx="5343155" cy="4724410"/>
            </a:xfrm>
            <a:prstGeom prst="rect">
              <a:avLst/>
            </a:prstGeom>
          </p:spPr>
        </p:pic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01AA8C38-6936-47E5-8559-C6FF50D1875A}"/>
                </a:ext>
              </a:extLst>
            </p:cNvPr>
            <p:cNvGrpSpPr/>
            <p:nvPr/>
          </p:nvGrpSpPr>
          <p:grpSpPr>
            <a:xfrm>
              <a:off x="3801993" y="1155534"/>
              <a:ext cx="5231651" cy="4343557"/>
              <a:chOff x="3908610" y="1299788"/>
              <a:chExt cx="5231651" cy="434355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2074EC-2148-47F6-AFDE-FD40F6780199}"/>
                  </a:ext>
                </a:extLst>
              </p:cNvPr>
              <p:cNvSpPr txBox="1"/>
              <p:nvPr/>
            </p:nvSpPr>
            <p:spPr>
              <a:xfrm>
                <a:off x="4057294" y="1299788"/>
                <a:ext cx="792205" cy="505908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ko-KR" altLang="en-US" sz="20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사례</a:t>
                </a:r>
                <a:r>
                  <a:rPr lang="en-US" altLang="ko-KR" sz="20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3</a:t>
                </a:r>
                <a:endParaRPr lang="ko-KR" altLang="en-US" sz="20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E51391-C0B6-41FD-9BD8-A870ACFE5C81}"/>
                  </a:ext>
                </a:extLst>
              </p:cNvPr>
              <p:cNvSpPr txBox="1"/>
              <p:nvPr/>
            </p:nvSpPr>
            <p:spPr>
              <a:xfrm>
                <a:off x="3908610" y="2163060"/>
                <a:ext cx="3768980" cy="85023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marL="107950" indent="-107950">
                  <a:lnSpc>
                    <a:spcPts val="3000"/>
                  </a:lnSpc>
                </a:pPr>
                <a:r>
                  <a:rPr lang="ko-KR" altLang="en-US" sz="2200" b="1" dirty="0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“같은 </a:t>
                </a:r>
                <a:r>
                  <a:rPr lang="ko-KR" altLang="en-US" sz="2200" b="1" dirty="0" err="1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여자니까</a:t>
                </a:r>
                <a:r>
                  <a:rPr lang="ko-KR" altLang="en-US" sz="2200" b="1" dirty="0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사진을 보내줘도</a:t>
                </a:r>
                <a:br>
                  <a:rPr lang="en-US" altLang="ko-KR" sz="2200" b="1" dirty="0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sz="2200" b="1" dirty="0">
                    <a:solidFill>
                      <a:srgbClr val="FF0F9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되지 않을까”</a:t>
                </a:r>
              </a:p>
            </p:txBody>
          </p: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FA14F871-3F1E-4C60-86DC-240CD37DB7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33479" y="3140682"/>
                <a:ext cx="4526576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6838C7DD-9608-4C6B-BCCE-1336B46718B9}"/>
                  </a:ext>
                </a:extLst>
              </p:cNvPr>
              <p:cNvSpPr/>
              <p:nvPr/>
            </p:nvSpPr>
            <p:spPr>
              <a:xfrm>
                <a:off x="4028269" y="3306808"/>
                <a:ext cx="5111992" cy="2336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500"/>
                  </a:lnSpc>
                </a:pP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SNS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에서 친해진 언니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/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형이 나에게 자기 몸 사진을 </a:t>
                </a:r>
                <a:endPara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보내면서 내 사진도 </a:t>
                </a:r>
                <a:r>
                  <a:rPr lang="ko-KR" altLang="en-US" sz="1500" dirty="0" err="1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보내보라고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했어요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 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같은 </a:t>
                </a:r>
                <a:r>
                  <a:rPr lang="ko-KR" altLang="en-US" sz="1500" dirty="0" err="1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여자니까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‘</a:t>
                </a:r>
                <a:r>
                  <a:rPr lang="ko-KR" altLang="en-US" sz="1500" dirty="0" err="1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괜찮겠지’하고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사진을 보냈는데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, 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갑자기 시키는 대로 하지 않으면 내 사진을 인터넷에 </a:t>
                </a:r>
                <a:endPara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뿌리겠다고 협박하는 </a:t>
                </a:r>
                <a:r>
                  <a:rPr lang="ko-KR" altLang="en-US" sz="1500" dirty="0" err="1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거에요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 </a:t>
                </a: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알고 보니 나의 몸 사진을 </a:t>
                </a:r>
                <a:endParaRPr lang="en-US" altLang="ko-KR" sz="1500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받기 위해 모르는 사람의 사진을 가져와</a:t>
                </a:r>
              </a:p>
              <a:p>
                <a:pPr>
                  <a:lnSpc>
                    <a:spcPts val="2500"/>
                  </a:lnSpc>
                </a:pPr>
                <a:r>
                  <a:rPr lang="ko-KR" altLang="en-US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자신인 척 하며 저를 속인 거였어요</a:t>
                </a:r>
                <a:r>
                  <a:rPr lang="en-US" altLang="ko-KR" sz="1500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</a:t>
                </a:r>
              </a:p>
            </p:txBody>
          </p:sp>
        </p:grp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5DA3ED7D-01DB-44C0-B122-800B6A849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614" y="1979326"/>
              <a:ext cx="1837948" cy="3227839"/>
            </a:xfrm>
            <a:prstGeom prst="rect">
              <a:avLst/>
            </a:prstGeom>
          </p:spPr>
        </p:pic>
      </p:grp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6F48781-9BCF-499E-BE55-0CCBA4DB7513}"/>
              </a:ext>
            </a:extLst>
          </p:cNvPr>
          <p:cNvSpPr/>
          <p:nvPr/>
        </p:nvSpPr>
        <p:spPr>
          <a:xfrm>
            <a:off x="3999372" y="6091448"/>
            <a:ext cx="4719824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아라 언니가 알려주는 디지털 성범죄 알아차리기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여성가족부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</a:t>
            </a:r>
            <a:r>
              <a:rPr lang="ko-KR" altLang="en-US" sz="9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여성</a:t>
            </a:r>
            <a:r>
              <a:rPr lang="ko-KR" altLang="en-US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인권진흥원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31193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1242</TotalTime>
  <Words>2465</Words>
  <Application>Microsoft Office PowerPoint</Application>
  <PresentationFormat>화면 슬라이드 쇼(4:3)</PresentationFormat>
  <Paragraphs>285</Paragraphs>
  <Slides>23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0" baseType="lpstr">
      <vt:lpstr>Calibri</vt:lpstr>
      <vt:lpstr>맑은 고딕</vt:lpstr>
      <vt:lpstr>나눔바른고딕</vt:lpstr>
      <vt:lpstr>Arial</vt:lpstr>
      <vt:lpstr>Wingdings</vt:lpstr>
      <vt:lpstr>나눔바른고딕OTF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139</cp:revision>
  <dcterms:created xsi:type="dcterms:W3CDTF">2020-12-16T02:26:52Z</dcterms:created>
  <dcterms:modified xsi:type="dcterms:W3CDTF">2022-01-25T04:31:34Z</dcterms:modified>
</cp:coreProperties>
</file>